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56" r:id="rId2"/>
    <p:sldId id="257" r:id="rId3"/>
    <p:sldId id="258" r:id="rId4"/>
    <p:sldId id="259" r:id="rId5"/>
    <p:sldId id="260" r:id="rId6"/>
    <p:sldId id="261" r:id="rId7"/>
    <p:sldId id="268" r:id="rId8"/>
    <p:sldId id="270" r:id="rId9"/>
    <p:sldId id="262" r:id="rId10"/>
    <p:sldId id="263" r:id="rId11"/>
    <p:sldId id="269" r:id="rId12"/>
    <p:sldId id="266" r:id="rId13"/>
    <p:sldId id="265"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9442F1-5640-4A10-9F66-2501EF3669A1}" type="doc">
      <dgm:prSet loTypeId="urn:microsoft.com/office/officeart/2005/8/layout/hProcess9" loCatId="process" qsTypeId="urn:microsoft.com/office/officeart/2005/8/quickstyle/simple1" qsCatId="simple" csTypeId="urn:microsoft.com/office/officeart/2005/8/colors/colorful1#1" csCatId="colorful" phldr="1"/>
      <dgm:spPr/>
    </dgm:pt>
    <dgm:pt modelId="{EAE1A354-63DA-4CF0-9CBD-902373EFE10A}">
      <dgm:prSet phldrT="[Text]" custT="1"/>
      <dgm:spPr/>
      <dgm:t>
        <a:bodyPr/>
        <a:lstStyle/>
        <a:p>
          <a:r>
            <a:rPr lang="en-GB" sz="2000" dirty="0" smtClean="0"/>
            <a:t>Builds on previous skills : listening, talking reading and writing (developed in BGE S1-3)</a:t>
          </a:r>
          <a:endParaRPr lang="en-GB" sz="2000" dirty="0"/>
        </a:p>
      </dgm:t>
    </dgm:pt>
    <dgm:pt modelId="{8FF6AB0D-8BEE-4D77-AC82-B3A8C232FE82}" type="parTrans" cxnId="{23C58757-E199-4466-AB6E-D75ADEA914C0}">
      <dgm:prSet/>
      <dgm:spPr/>
      <dgm:t>
        <a:bodyPr/>
        <a:lstStyle/>
        <a:p>
          <a:endParaRPr lang="en-GB"/>
        </a:p>
      </dgm:t>
    </dgm:pt>
    <dgm:pt modelId="{26FE88B8-ADF5-42F8-AD71-912CC73508CE}" type="sibTrans" cxnId="{23C58757-E199-4466-AB6E-D75ADEA914C0}">
      <dgm:prSet/>
      <dgm:spPr/>
      <dgm:t>
        <a:bodyPr/>
        <a:lstStyle/>
        <a:p>
          <a:endParaRPr lang="en-GB"/>
        </a:p>
      </dgm:t>
    </dgm:pt>
    <dgm:pt modelId="{79C105B2-7845-48A5-AE4E-25E663F8C66C}">
      <dgm:prSet phldrT="[Text]" custT="1"/>
      <dgm:spPr/>
      <dgm:t>
        <a:bodyPr/>
        <a:lstStyle/>
        <a:p>
          <a:r>
            <a:rPr lang="en-GB" sz="2000" dirty="0" smtClean="0"/>
            <a:t>More continuity between courses </a:t>
          </a:r>
          <a:endParaRPr lang="en-GB" sz="2000" dirty="0"/>
        </a:p>
      </dgm:t>
    </dgm:pt>
    <dgm:pt modelId="{83A0367B-7CEA-4A09-BA6D-CE5CDA8A6A7C}" type="parTrans" cxnId="{3098DB6B-C603-48F3-AB02-0B3162472E44}">
      <dgm:prSet/>
      <dgm:spPr/>
      <dgm:t>
        <a:bodyPr/>
        <a:lstStyle/>
        <a:p>
          <a:endParaRPr lang="en-GB"/>
        </a:p>
      </dgm:t>
    </dgm:pt>
    <dgm:pt modelId="{9DF900AC-E84F-4114-B69F-03A8F7819F28}" type="sibTrans" cxnId="{3098DB6B-C603-48F3-AB02-0B3162472E44}">
      <dgm:prSet/>
      <dgm:spPr/>
      <dgm:t>
        <a:bodyPr/>
        <a:lstStyle/>
        <a:p>
          <a:endParaRPr lang="en-GB"/>
        </a:p>
      </dgm:t>
    </dgm:pt>
    <dgm:pt modelId="{06414499-B090-4E6C-9123-C0BA470DD4FC}">
      <dgm:prSet/>
      <dgm:spPr/>
      <dgm:t>
        <a:bodyPr/>
        <a:lstStyle/>
        <a:p>
          <a:r>
            <a:rPr lang="en-GB" dirty="0" smtClean="0"/>
            <a:t>The new, simplified format of the qualifications are easier for colleges, universities and employers to understand.</a:t>
          </a:r>
          <a:endParaRPr lang="en-GB" dirty="0"/>
        </a:p>
      </dgm:t>
    </dgm:pt>
    <dgm:pt modelId="{646F95DC-AD10-418B-AF9B-05B2DD107816}" type="parTrans" cxnId="{3704A1AA-A399-442C-A9F2-79A53D1D9A7A}">
      <dgm:prSet/>
      <dgm:spPr/>
      <dgm:t>
        <a:bodyPr/>
        <a:lstStyle/>
        <a:p>
          <a:endParaRPr lang="en-GB"/>
        </a:p>
      </dgm:t>
    </dgm:pt>
    <dgm:pt modelId="{CEE789FF-5110-4E43-ABC5-09ECEA983F0F}" type="sibTrans" cxnId="{3704A1AA-A399-442C-A9F2-79A53D1D9A7A}">
      <dgm:prSet/>
      <dgm:spPr/>
      <dgm:t>
        <a:bodyPr/>
        <a:lstStyle/>
        <a:p>
          <a:endParaRPr lang="en-GB"/>
        </a:p>
      </dgm:t>
    </dgm:pt>
    <dgm:pt modelId="{DC1D0D50-291C-4539-8ADB-812F304C7513}" type="pres">
      <dgm:prSet presAssocID="{619442F1-5640-4A10-9F66-2501EF3669A1}" presName="CompostProcess" presStyleCnt="0">
        <dgm:presLayoutVars>
          <dgm:dir/>
          <dgm:resizeHandles val="exact"/>
        </dgm:presLayoutVars>
      </dgm:prSet>
      <dgm:spPr/>
    </dgm:pt>
    <dgm:pt modelId="{1F7A15E9-74A3-4887-A56F-148D642EF253}" type="pres">
      <dgm:prSet presAssocID="{619442F1-5640-4A10-9F66-2501EF3669A1}" presName="arrow" presStyleLbl="bgShp" presStyleIdx="0" presStyleCnt="1"/>
      <dgm:spPr/>
    </dgm:pt>
    <dgm:pt modelId="{31BC2790-3DAF-4345-B827-1AA5B7864C80}" type="pres">
      <dgm:prSet presAssocID="{619442F1-5640-4A10-9F66-2501EF3669A1}" presName="linearProcess" presStyleCnt="0"/>
      <dgm:spPr/>
    </dgm:pt>
    <dgm:pt modelId="{ECFB811D-3B56-44BC-9637-506EE1E96AF1}" type="pres">
      <dgm:prSet presAssocID="{EAE1A354-63DA-4CF0-9CBD-902373EFE10A}" presName="textNode" presStyleLbl="node1" presStyleIdx="0" presStyleCnt="3">
        <dgm:presLayoutVars>
          <dgm:bulletEnabled val="1"/>
        </dgm:presLayoutVars>
      </dgm:prSet>
      <dgm:spPr/>
      <dgm:t>
        <a:bodyPr/>
        <a:lstStyle/>
        <a:p>
          <a:endParaRPr lang="en-GB"/>
        </a:p>
      </dgm:t>
    </dgm:pt>
    <dgm:pt modelId="{2756020B-EB70-4E98-927F-F7164DE46E71}" type="pres">
      <dgm:prSet presAssocID="{26FE88B8-ADF5-42F8-AD71-912CC73508CE}" presName="sibTrans" presStyleCnt="0"/>
      <dgm:spPr/>
    </dgm:pt>
    <dgm:pt modelId="{B85995E4-70B6-4445-9B29-EC5453C0CAF1}" type="pres">
      <dgm:prSet presAssocID="{79C105B2-7845-48A5-AE4E-25E663F8C66C}" presName="textNode" presStyleLbl="node1" presStyleIdx="1" presStyleCnt="3">
        <dgm:presLayoutVars>
          <dgm:bulletEnabled val="1"/>
        </dgm:presLayoutVars>
      </dgm:prSet>
      <dgm:spPr/>
      <dgm:t>
        <a:bodyPr/>
        <a:lstStyle/>
        <a:p>
          <a:endParaRPr lang="en-GB"/>
        </a:p>
      </dgm:t>
    </dgm:pt>
    <dgm:pt modelId="{154B3789-00E4-4DAE-8637-8D06ECBA2123}" type="pres">
      <dgm:prSet presAssocID="{9DF900AC-E84F-4114-B69F-03A8F7819F28}" presName="sibTrans" presStyleCnt="0"/>
      <dgm:spPr/>
    </dgm:pt>
    <dgm:pt modelId="{DBC3B292-0EEC-4A45-BFEE-4330E15F65D6}" type="pres">
      <dgm:prSet presAssocID="{06414499-B090-4E6C-9123-C0BA470DD4FC}" presName="textNode" presStyleLbl="node1" presStyleIdx="2" presStyleCnt="3">
        <dgm:presLayoutVars>
          <dgm:bulletEnabled val="1"/>
        </dgm:presLayoutVars>
      </dgm:prSet>
      <dgm:spPr/>
      <dgm:t>
        <a:bodyPr/>
        <a:lstStyle/>
        <a:p>
          <a:endParaRPr lang="en-GB"/>
        </a:p>
      </dgm:t>
    </dgm:pt>
  </dgm:ptLst>
  <dgm:cxnLst>
    <dgm:cxn modelId="{3098DB6B-C603-48F3-AB02-0B3162472E44}" srcId="{619442F1-5640-4A10-9F66-2501EF3669A1}" destId="{79C105B2-7845-48A5-AE4E-25E663F8C66C}" srcOrd="1" destOrd="0" parTransId="{83A0367B-7CEA-4A09-BA6D-CE5CDA8A6A7C}" sibTransId="{9DF900AC-E84F-4114-B69F-03A8F7819F28}"/>
    <dgm:cxn modelId="{8722B679-DC36-4DD8-A563-4540897E880B}" type="presOf" srcId="{79C105B2-7845-48A5-AE4E-25E663F8C66C}" destId="{B85995E4-70B6-4445-9B29-EC5453C0CAF1}" srcOrd="0" destOrd="0" presId="urn:microsoft.com/office/officeart/2005/8/layout/hProcess9"/>
    <dgm:cxn modelId="{70F79518-0ADE-4DE2-BC0C-5F20DE11C0D4}" type="presOf" srcId="{619442F1-5640-4A10-9F66-2501EF3669A1}" destId="{DC1D0D50-291C-4539-8ADB-812F304C7513}" srcOrd="0" destOrd="0" presId="urn:microsoft.com/office/officeart/2005/8/layout/hProcess9"/>
    <dgm:cxn modelId="{3704A1AA-A399-442C-A9F2-79A53D1D9A7A}" srcId="{619442F1-5640-4A10-9F66-2501EF3669A1}" destId="{06414499-B090-4E6C-9123-C0BA470DD4FC}" srcOrd="2" destOrd="0" parTransId="{646F95DC-AD10-418B-AF9B-05B2DD107816}" sibTransId="{CEE789FF-5110-4E43-ABC5-09ECEA983F0F}"/>
    <dgm:cxn modelId="{BB4998CA-1586-4AA3-A46E-FE8DF7251E52}" type="presOf" srcId="{EAE1A354-63DA-4CF0-9CBD-902373EFE10A}" destId="{ECFB811D-3B56-44BC-9637-506EE1E96AF1}" srcOrd="0" destOrd="0" presId="urn:microsoft.com/office/officeart/2005/8/layout/hProcess9"/>
    <dgm:cxn modelId="{006E01E9-87E4-4426-9139-AD35FE6BD5D2}" type="presOf" srcId="{06414499-B090-4E6C-9123-C0BA470DD4FC}" destId="{DBC3B292-0EEC-4A45-BFEE-4330E15F65D6}" srcOrd="0" destOrd="0" presId="urn:microsoft.com/office/officeart/2005/8/layout/hProcess9"/>
    <dgm:cxn modelId="{23C58757-E199-4466-AB6E-D75ADEA914C0}" srcId="{619442F1-5640-4A10-9F66-2501EF3669A1}" destId="{EAE1A354-63DA-4CF0-9CBD-902373EFE10A}" srcOrd="0" destOrd="0" parTransId="{8FF6AB0D-8BEE-4D77-AC82-B3A8C232FE82}" sibTransId="{26FE88B8-ADF5-42F8-AD71-912CC73508CE}"/>
    <dgm:cxn modelId="{74499A00-A4D1-4468-A8C5-4FEC9263F151}" type="presParOf" srcId="{DC1D0D50-291C-4539-8ADB-812F304C7513}" destId="{1F7A15E9-74A3-4887-A56F-148D642EF253}" srcOrd="0" destOrd="0" presId="urn:microsoft.com/office/officeart/2005/8/layout/hProcess9"/>
    <dgm:cxn modelId="{B7C24955-0931-4F5B-AD97-0C4BEB23ED55}" type="presParOf" srcId="{DC1D0D50-291C-4539-8ADB-812F304C7513}" destId="{31BC2790-3DAF-4345-B827-1AA5B7864C80}" srcOrd="1" destOrd="0" presId="urn:microsoft.com/office/officeart/2005/8/layout/hProcess9"/>
    <dgm:cxn modelId="{F81D561C-CBCC-4F8D-A317-55C588AEA45A}" type="presParOf" srcId="{31BC2790-3DAF-4345-B827-1AA5B7864C80}" destId="{ECFB811D-3B56-44BC-9637-506EE1E96AF1}" srcOrd="0" destOrd="0" presId="urn:microsoft.com/office/officeart/2005/8/layout/hProcess9"/>
    <dgm:cxn modelId="{C04F7E43-5107-4212-AE20-C5286F293479}" type="presParOf" srcId="{31BC2790-3DAF-4345-B827-1AA5B7864C80}" destId="{2756020B-EB70-4E98-927F-F7164DE46E71}" srcOrd="1" destOrd="0" presId="urn:microsoft.com/office/officeart/2005/8/layout/hProcess9"/>
    <dgm:cxn modelId="{21317522-693E-4E09-805A-BDF6F3B4921E}" type="presParOf" srcId="{31BC2790-3DAF-4345-B827-1AA5B7864C80}" destId="{B85995E4-70B6-4445-9B29-EC5453C0CAF1}" srcOrd="2" destOrd="0" presId="urn:microsoft.com/office/officeart/2005/8/layout/hProcess9"/>
    <dgm:cxn modelId="{0451CEC6-648E-4EEE-B8AA-BE87682EBA8C}" type="presParOf" srcId="{31BC2790-3DAF-4345-B827-1AA5B7864C80}" destId="{154B3789-00E4-4DAE-8637-8D06ECBA2123}" srcOrd="3" destOrd="0" presId="urn:microsoft.com/office/officeart/2005/8/layout/hProcess9"/>
    <dgm:cxn modelId="{1F255987-A08A-4CE1-AFB1-A39F2A725BC4}" type="presParOf" srcId="{31BC2790-3DAF-4345-B827-1AA5B7864C80}" destId="{DBC3B292-0EEC-4A45-BFEE-4330E15F65D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A15E9-74A3-4887-A56F-148D642EF253}">
      <dsp:nvSpPr>
        <dsp:cNvPr id="0" name=""/>
        <dsp:cNvSpPr/>
      </dsp:nvSpPr>
      <dsp:spPr>
        <a:xfrm>
          <a:off x="617219" y="0"/>
          <a:ext cx="6995160" cy="438943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FB811D-3B56-44BC-9637-506EE1E96AF1}">
      <dsp:nvSpPr>
        <dsp:cNvPr id="0" name=""/>
        <dsp:cNvSpPr/>
      </dsp:nvSpPr>
      <dsp:spPr>
        <a:xfrm>
          <a:off x="8840" y="1316831"/>
          <a:ext cx="2648902" cy="175577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Builds on previous skills : listening, talking reading and writing (developed in BGE S1-3)</a:t>
          </a:r>
          <a:endParaRPr lang="en-GB" sz="2000" kern="1200" dirty="0"/>
        </a:p>
      </dsp:txBody>
      <dsp:txXfrm>
        <a:off x="94550" y="1402541"/>
        <a:ext cx="2477482" cy="1584354"/>
      </dsp:txXfrm>
    </dsp:sp>
    <dsp:sp modelId="{B85995E4-70B6-4445-9B29-EC5453C0CAF1}">
      <dsp:nvSpPr>
        <dsp:cNvPr id="0" name=""/>
        <dsp:cNvSpPr/>
      </dsp:nvSpPr>
      <dsp:spPr>
        <a:xfrm>
          <a:off x="2790348" y="1316831"/>
          <a:ext cx="2648902" cy="175577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More continuity between courses </a:t>
          </a:r>
          <a:endParaRPr lang="en-GB" sz="2000" kern="1200" dirty="0"/>
        </a:p>
      </dsp:txBody>
      <dsp:txXfrm>
        <a:off x="2876058" y="1402541"/>
        <a:ext cx="2477482" cy="1584354"/>
      </dsp:txXfrm>
    </dsp:sp>
    <dsp:sp modelId="{DBC3B292-0EEC-4A45-BFEE-4330E15F65D6}">
      <dsp:nvSpPr>
        <dsp:cNvPr id="0" name=""/>
        <dsp:cNvSpPr/>
      </dsp:nvSpPr>
      <dsp:spPr>
        <a:xfrm>
          <a:off x="5571857" y="1316831"/>
          <a:ext cx="2648902" cy="17557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The new, simplified format of the qualifications are easier for colleges, universities and employers to understand.</a:t>
          </a:r>
          <a:endParaRPr lang="en-GB" sz="1700" kern="1200" dirty="0"/>
        </a:p>
      </dsp:txBody>
      <dsp:txXfrm>
        <a:off x="5657567" y="1402541"/>
        <a:ext cx="2477482" cy="158435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DEB05-0845-496A-8627-678CEF7F56E5}" type="datetimeFigureOut">
              <a:rPr lang="en-GB" smtClean="0"/>
              <a:t>02/10/2014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4192A2-CD21-4406-83A2-8CC0E713A119}" type="slidenum">
              <a:rPr lang="en-GB" smtClean="0"/>
              <a:t>‹#›</a:t>
            </a:fld>
            <a:endParaRPr lang="en-GB"/>
          </a:p>
        </p:txBody>
      </p:sp>
    </p:spTree>
    <p:extLst>
      <p:ext uri="{BB962C8B-B14F-4D97-AF65-F5344CB8AC3E}">
        <p14:creationId xmlns:p14="http://schemas.microsoft.com/office/powerpoint/2010/main" val="1878284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192A2-CD21-4406-83A2-8CC0E713A119}" type="slidenum">
              <a:rPr lang="en-GB" smtClean="0"/>
              <a:t>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4192A2-CD21-4406-83A2-8CC0E713A119}" type="slidenum">
              <a:rPr lang="en-GB" smtClean="0"/>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9D3A2C8-13F0-4828-92D1-554F01D9849F}"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715084-6AD1-464F-90F4-924D3F98D1C2}" type="datetimeFigureOut">
              <a:rPr lang="en-GB" smtClean="0"/>
              <a:pPr/>
              <a:t>02/10/2014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E9D3A2C8-13F0-4828-92D1-554F01D9849F}"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715084-6AD1-464F-90F4-924D3F98D1C2}" type="datetimeFigureOut">
              <a:rPr lang="en-GB" smtClean="0"/>
              <a:pPr/>
              <a:t>02/10/2014</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D3A2C8-13F0-4828-92D1-554F01D9849F}"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uk/url?sa=i&amp;rct=j&amp;q=calderglen+high+school+badge&amp;source=images&amp;cd=&amp;cad=rja&amp;uact=8&amp;docid=QA6CNeTAn1C4qM&amp;tbnid=tisI-5OtUOF8nM:&amp;ved=0CAcQjRw&amp;url=http://www.calderglen.s-lanark.sch.uk/CalderglenNewEnglishWeb/English%20Home%20Page_1.htm&amp;ei=C7EqVMXwCcW9Pb_xgcgD&amp;psig=AFQjCNEUO0DS1Yft9np47SNlcEzmUJT6bw&amp;ust=141217036205641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uk/url?sa=i&amp;rct=j&amp;q=we+need+you&amp;source=images&amp;cd=&amp;docid=7djj-kwBzXqOWM&amp;tbnid=2-WeRoMe5QAivM:&amp;ved=0CAcQjRw&amp;url=http://kcldancesoc.co.uk/?p=2666&amp;ei=8MYrVJmYNsfKOaSmgHg&amp;psig=AFQjCNEUirD9pZxbyTSGHFX5AI1QAJoPMA&amp;ust=1412241494933045" TargetMode="External"/><Relationship Id="rId2" Type="http://schemas.openxmlformats.org/officeDocument/2006/relationships/hyperlink" Target="http://www.google.co.uk/url?sa=i&amp;rct=j&amp;q=we+need+you&amp;source=images&amp;cd=&amp;cad=rja&amp;uact=8&amp;docid=7djj-kwBzXqOWM&amp;tbnid=2-WeRoMe5QAivM:&amp;ved=0CAcQjRw&amp;url=http://kcldancesoc.co.uk/?p=2666&amp;ei=2MYrVIqTHsbYPIiWgcAJ&amp;psig=AFQjCNEUirD9pZxbyTSGHFX5AI1QAJoPMA&amp;ust=1412241494933045"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www.google.co.uk/url?sa=i&amp;rct=j&amp;q=we+need+you&amp;source=images&amp;cd=&amp;cad=rja&amp;uact=8&amp;docid=hbnGWt9d0cFMfM&amp;tbnid=1IH9otC78lgKwM:&amp;ved=0CAcQjRw&amp;url=http://morzinesourcemagazine.com/time-clean-stash/&amp;ei=L8crVL_jGoj1OPKBgdgH&amp;psig=AFQjCNEUirD9pZxbyTSGHFX5AI1QAJoPMA&amp;ust=141224149493304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imgres?imgurl=http://www.olsp.org.uk/Websites/SchSecOurLadyandSaintPatrick'sHighSchool/UserFiles/image/Chemistry/N4.jpg&amp;imgrefurl=http://www.olsp.org.uk/PlainText/PlainText.aspx?SectionId=6d0e1785-76a1-4536-b047-a4bc64e0beaa&amp;docid=DRB3bexikXgGZM&amp;tbnid=UtaJKAY_mHtEuM:&amp;w=100&amp;h=100&amp;ei=ncUrVICqLYerPL6WgfAL&amp;ved=0CAIQxiAwAA&amp;iact=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imgres?imgurl=http://www.educationscotland.gov.uk/Images/N5_tcm4-716904.jpg&amp;imgrefurl=http://www.educationscotland.gov.uk/resources/nq/c/nqresource_tcm4719593.asp&amp;docid=aBqHF65MgxXDVM&amp;tbnid=dHwYDQPYNuBYSM&amp;w=100&amp;h=100&amp;ei=ncUrVICqLYerPL6WgfAL&amp;ved=0CAYQxiAwBA&amp;iact=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8385048" cy="1828800"/>
          </a:xfrm>
        </p:spPr>
        <p:txBody>
          <a:bodyPr/>
          <a:lstStyle/>
          <a:p>
            <a:r>
              <a:rPr lang="en-GB" dirty="0" smtClean="0"/>
              <a:t>English in the Senior Phase </a:t>
            </a:r>
            <a:endParaRPr lang="en-GB" dirty="0"/>
          </a:p>
        </p:txBody>
      </p:sp>
      <p:sp>
        <p:nvSpPr>
          <p:cNvPr id="3" name="Subtitle 2"/>
          <p:cNvSpPr>
            <a:spLocks noGrp="1"/>
          </p:cNvSpPr>
          <p:nvPr>
            <p:ph type="subTitle" idx="1"/>
          </p:nvPr>
        </p:nvSpPr>
        <p:spPr/>
        <p:txBody>
          <a:bodyPr>
            <a:normAutofit lnSpcReduction="10000"/>
          </a:bodyPr>
          <a:lstStyle/>
          <a:p>
            <a:pPr algn="ctr"/>
            <a:r>
              <a:rPr lang="en-GB" sz="4400" dirty="0" smtClean="0">
                <a:solidFill>
                  <a:srgbClr val="92D050"/>
                </a:solidFill>
              </a:rPr>
              <a:t>Broad Overview and Advice for Parents </a:t>
            </a:r>
            <a:r>
              <a:rPr lang="en-GB" sz="4400" dirty="0" smtClean="0">
                <a:solidFill>
                  <a:srgbClr val="92D050"/>
                </a:solidFill>
              </a:rPr>
              <a:t>and Guardians</a:t>
            </a:r>
            <a:endParaRPr lang="en-GB" sz="4400" dirty="0" smtClean="0">
              <a:solidFill>
                <a:srgbClr val="92D050"/>
              </a:solidFill>
            </a:endParaRPr>
          </a:p>
          <a:p>
            <a:r>
              <a:rPr lang="en-GB" dirty="0" smtClean="0"/>
              <a:t> </a:t>
            </a:r>
            <a:endParaRPr lang="en-GB" dirty="0"/>
          </a:p>
        </p:txBody>
      </p:sp>
      <p:sp>
        <p:nvSpPr>
          <p:cNvPr id="17410" name="AutoShape 2" descr="data:image/jpeg;base64,/9j/4AAQSkZJRgABAQAAAQABAAD/2wCEAAkGBxQTEhUSEhQVFhQXGBwXGBcYFBwXHRgZHh4dGh0cHhkaHCggIBwlHhwYIzEiJSkrLy8uHiAzODMsNyotLywBCgoKDg0OGxAQGzQkICYuLC8sLzQsLzQsLDQsNSwsLC0sLDQ3LCwsLCwsLywsLCwsLCwsLCwsLCwsLCwsLCwsLP/AABEIALUAtQMBEQACEQEDEQH/xAAcAAEAAgIDAQAAAAAAAAAAAAAABQYEBwECAwj/xABFEAACAQIDAwcGCwgCAgMAAAABAgMAEQQSIQUGMRMiQVFhcYEHFlKRkpMUIzJCVGKhscHR0hckNHJzssLwM1Oi4RVEgv/EABoBAQACAwEAAAAAAAAAAAAAAAAEBQECAwb/xAA0EQACAQIDBgIKAwADAQAAAAAAAQIDEQQSIQUTMUFRUpGhFBUiIzJhcYHR8DNCscHh8UP/2gAMAwEAAhEDEQA/AN40AoBQCgFAKAUAoBQCgFAKAUAoBQCgFAKAUAoBQCgFAKA8MZiOTQta9ui9qAgm3whHFohbj8ctbZJdDF0PPGD0ovfLTJLoLoeeMHpRe/Xupkl0F0PPGD0ovfL3UyS6C6HnjB6UXvl/3oNMkuguh54welF79f8Aeg0yS6C6HnjB6UXvl7/upkl0F0PPGD0ovfLTJLoLoeeMHpRe/Xv+6mSXQXQ88YPSi9+tMkuguh54welF79aZJdBdDzxg9OL360yS6C6HnjB6UXvlpkl0F0PPGD0ovfLTJLoLoeeMHpRe+Xu++mSXQXQ88YPSi98tMkuguh54wenF79aZJdBdDzxg9KL36/71UyS6C6MrZ+8UczhUynWxKyBreqsOLXEzcmqwBQCgI3b7Wi8aA+Z9ibHfFyOEKIqqZJJHNljTrJtfpq5nNQ4kVK5325sBsOY+dHMkqlo5IjmVwps3RcEG1wesViE83yDjY8MLsppIJpwVywlAwPE5yQLeqtnKzS6hIYbZTPBNOCAsWS4PE5yQCOzSsOVmkLGFk4C2p4C3GtrmBk7Oi/Do6+6lwZi7KY4d8ToFSQRFTxuVzX7rVjN7VhbS5h5Oi2p4C3Gs3BwV7PsoCTfYTg4UXX96AZOy7lOd4i9a51r8hY6bU2TyOYM6M6ytEUW9+aPlcLZSdOu9IzuZasddkbJbEScktlOV2uwNuYpcjhxsKzKWVXCVzBK9Yt3ismCxNuiViDyYjDRyNGJRA75XyG5B4WBIFwONc97rZJ/U2ykBh4M7KoHymCg20uTb8a6N2NTI2vs44eaSB7Fo3ZCRwJBsSL9FxWIyzK6DVmYhW3EfZWQSGxtjviJuRWytld+cCLBFLno6QPtFazmoq5lRu7Fy8islsTKB0rGfUx/VUbGL2Ub0uJvqq87igFARG83/ABadf4GsriGfP+47o0eLwzSJG2Iw4SMu2VS4YMFLHQXtxq1rXupdGRocGia3c2MMK8hGMT4RyNzFh54o7862U4iRWW4GthrWk55lw0+f4NoqxI7zyROceqyRkmPCSN8ahz5LmUhho7jpsNequdNNKP3MvmSO1tor8c2IxEEmDOJwrQxrIjFYQ4LcxdQoHEHqNYjHhZa2dzL+fA5xO1F+F4TlGjYDFs8cpxcUpROTbQBEXJEdNGJ1rCj7Lt06DmiB3d2/iZ4cURi0XGZ4gjyukfxAZiyqW0ygm5HVXWcIxa0018TVNtMkdrSxcvieWaMrHj8NLIpZQWiyqpIXiyg8QOjorWN8qt0Zl8dTNxW0x8LwnKNGQMU7pKcXFKVTk20ARFyRHSwY8a1UfZdunT91Mviik7xbWbE4CCSaQSTriZUvzcwiyqyiw1y3JtXeEVGbS4WNJO6RLYfbqRJspOTw0nMGZ5FzNF8aenMMthrr31q4Xcnd/qCdrEnhMfCJ0LyRW/8Ak8QwLMpAvh2Ebn6ucrzuFc3GVnbtX+m6tzPaHGTxnAyYueKSYDG/GB1dSeTOUFhZSeAt3CjUXmUVpoY1XEpO9G02xGEwMsziTEFZ1kbm5sqyWQNYdXC9SIRUZyS4aGkndIs+ChzxIMc+z5sMIcvLiUCdQFORRY5iway6jhXFuz9m6fTkbpdTxxWMmMMBw+Jw64ERQK0JkRWDgrygKHncpmuc3V66Wjd3TvqY15cDK2pt9ZZMYuJlSSCLGwNEpKkCPlCGK24rbjxrEYWUbLVpmW+JlzbRUSRnHYjDy/vufDlXRxHBkcAnL8mPMY9D1dlaqOnsp8NfqL9TjDY343CLi8RBJir4ocoJEIEbxMsas680AtwBPTRx0eVaaGU+vEgfI8hXGOp6IwDY3Fw6jiND061vjNYL6mtLifQFVx3FAKAid5ReK3WfwNZXEM+fF3VQC3w2Dh6Mn6auPe9j8iBvqPejnzVj+mYf2X/TT3vY/Ib6j3oDdVPpkHsv+mnvex+Q31HvQ81U+mQey/6ae97H5DfUe9DzVT6ZB7L/AKae97H5DfUe9EpsTBthSxixmEOYC4eAyC41BAZdCD0itJwnLjB+JlYikv7owsbsHlpGllx0DO5LMxV9T7NbJVErKm/Iw69J/wB0eA3VT6ZB7L/prPvex+Q31HvQ81k+mwezJ+mnvex+Q31HvQ81k+mQey/6ae97H5DfUe9HvgdgCKRZY8bh86G63jci/aCtjWGqjVnB+Q39Ff3Rl7bwTYoqZsbhrICERImRFBNzZVW2p1NawhOPCD8UZeIpP+6I7zWT6bB7Mn6a3972PyMb6j3o481U+mQey/6ae97H5DfUe9DzVT6bB7L/AKae97H5DfUe9DzWT6bB7L/pp73sfkN9R70PNZPpsHsyfpp73sfkN9R70PNVPpkHsv8App73sfkN9R70W7ya7GWHEsyzxy3ULZAwtzgbnMOyouKz5VmjY7UZwk3ldzdVQCSKAUBG7eX4vxFAfPDrYkHiDavWXvqeRaadmdaAUAoDM2XsuXEPkiQsek8Ao62Y6Ad9c6lWFNXkzrSozqu0UW7Zu5UQtyrvK3oRc1R3uQTbuA76rKu0m9IItKWzIrWbuZzRbPh5pGFBHQWaY+JBIrmpYyprr/h1y4OGmn+nCvs6TT908VaL/wAtAPXRrGR11/0J4OWmh547dDDHgJYSeBVhKhHWL6kdzUhtGrF2kr+RiezqMl7OhWNubtSYdeUDLJFcDOulieAZTqKscPi4VtFoyuxGCnRWbiiDqUQxQCgFAKAUAoBQF28ly/HP/wDj7zVXtP4Y/ctdl8ZfY3LVOXIoBQGFthbxN2WNAfPW0ktNKOp2H2mvUUneEX8keVr/AMkvqzGrocxQEtu7sRsTIRfLGusj2+SOodbHoFR8RiI0Y3fHkSMNhpVpWXDmbCw8cccZRAIoEGZieocWY/OY/wDoVQynOtPXVs9DGMKMLLRIpG8G87zXjivHBwyjQv2uem/VwFXWGwcaSu9WUmKxsqrajpEr1TCCKAmt3t4XwxCm7wE8+M9XSV9Fu0eNRsRho1l8+pLw2LlRfVdC4bzRg4KYqcylY5UPWpYAH/ytVVg04YhRfzRbY20sO2vka1q+PPGRhcFJIbRxu56kQt9wrWU4x+J2N405y+FNkiN1cZa/waXuy6+rjXH0uj3I7+hV+0wMXs6aL/likT+ZGX7xXWNSEvhaZxlRqR+KLRi1ucxQCgFAbA8lEXPdvrKPUCfxqo2m9Youdlx9mTNt1VFqKAUBj49bxuPqn86A0BvPHlxUo+tf1gGvSYR3oxPN41WryIupBFOQKA2hs/ADDwpAPlfLkPXIRr4KLAePXXnMVWdWo3y5HpsNRVKmo8+ZCb9Y/JHHhlOrjlZO7UIv3t4ipuzaPGo/oiDtKtZKmvqyk1bFOKAUAoCx4PeULgpMK6FmIKo19ArENYjibMLi3XUOeFvWVVO3UnU8Zag6TV+hM7v7qxxqJcUAXy5yjGyRLxzSdZt83tF6i4jGylLd0vH8EvDYGMI56v8A0eO09+yvxeFRQg+c68f5YxZQO8E1vT2enrVd2c6u0raUloRke+uJB1ELDqaIWPs2PqNdns+i+XmcFtGsny8C3bA28uJQlboy25SInMpUm2Zb8V11Bva9VmJw0qDunoWuGxUa8eGvNGv94YgmKnUCwEjAAd5q7oO9OL+RR4lWqyXzI6upwFAKA2h5JYOaW62Y+oAfjVJtKV6iXyL3ZsbUr9WbLquLEUAoDh1uCOugNEb+QZcVf0lB9Vx+FX2z5Xo26ModpRtVv1RXKnFeSm6+GEmLgQ8OUUntC84j1A1xxEstKT+R3wsM1aK+ZsR2LMT0sb+uvNHpigb4z58ZN1K2QdyjL+FejwkctGKPOY2V60j32Nuq+Ih5YSIilioBDEm1r8BpxrnXxkKUsrR0oYGVWGe5ktuRL0TQHvZh/jXNbSpc0zpLZlTk0F3Il6ZoB3Mx+5KPaVLkmYjsypzaPLau6DwwtNyiMEtmADA2JsLXHWRW9HHQqTyJGtbASpwc78DG3MwokxceYXVM0hHXkUsB6wK6YyeSi2voc8DTz1lflqWzetmOCmI1JdC/8tz9mbL9lVWz7b5X+ZbY9N0Hb5EH5jy5QTNECQDY59Li/ELbpqc9o007WZAWzJtXudDuRN/3Yf22/RWfWNH5mvqyr1RJbvbuT4aYSh8O4ysrLyji6sLcRGTobHwrjiMXRqwy6+B3w2DrUZ5tPH/ogd88I6Yp2fLeX43mkkAMTpqAeg9FTMJOMqSy8tCHjabhVd+epB1JIgoBQG5fJfhsuHU9ak+01x9gFeexss1aR6TBRy0Yl2qIShQCgFAah8quEtIj20uynxsw/wAqttmS+KP0ZU7UjpGX1KFVsU5ObktbHQdpZfFkZR9pFRsYr0JEvA/zxL5CecveK86eiNb7woRipwf+1/tYmvTUHenH6I8xiItVZJ9WdMDtaaEWildBe9lawvwvbwFZnShN3krmKdepTVouxfNgbRbEYYSSW5RXMbMBbOLBgSB87UjwFUeNoxpVLR4MvcFWlVp3lxWh5bzbRkgwytEcrPJlLDiFC3sD0XrfAUo1JvMr2NMfWnTprLzZSMVtaeQZZJZGU9BckeqrmNKEXeKKWdepNWlIztzcSExkWY2Vs0ZPVnUoPtIrljIZ6Mkv2x1wU8lZfPQv3ySysoIIKup4MDxBrz0ZOLuj0TSasyHxuBxcVnwU8kka68gzZmUcbBT8te7W3RVnSr0KulVJPr+8Cuq0a9LWlJtdP3iTOJ43tluFa3USoJHrNVklZtFindXKnvftyePENBFI0aIqiynLclQxJI1JuT4Wq6weHpukpNXbKbG4mrGq4xdkirYnEvI2aRmduF2JJ9ZqdGKirRViunOU3eTueVbGooDlVubDidKXsZSu7I3/ALo4Xk4FXqCr7IAry1SWabl1Z6qnHJFR6Im60NxQCgFAUXyoYHNAzDoAb2Tr9hqZgZ5ay+ehExsM1F+Jp6vQHnD3wOJMUiSLxRlYd4N61nFSi4vmbU5uElJcjac5BOZPkOA6n6raj8vCvLyi4uzPVJpq6KTv5hcuJEoHNmUPfozDmuO8EX8R11e4CpmpW6FFtGnlq36lbqaQC+bk/wAI/wDX/wAFql2l/IvoXmzP4n9fwdN+f4WL+sf7K22Z8cvoY2n/ABr6lGq4KQ7BTxF9PsrFzKT4oumw960dRHijlcaLNa4I6A4HT9YePXVVicA281Pw/BbYXHq2Wr4/ksZjIAYEFTqrqQynuYaVVyi4uzRappq6Mj4Zm0lGb63Bh49PcawZKVv1sl+WfFJz4Wy84cUIVVs46NRx4GrvA14OCp80Um0MPPO6i4FTqwK0UAoCS3dw3KYmJejNc9w1/CuGJnkpSZIwkM9aKPoDZ0WWNR2XPeda80emMmgFAKAUBF7x4QSQsCLjUHuIsfvraMnFpoxKKkmmfPuJgKOyNxUkHwr1EZKUVJczylSDhJxfI8q2NS7bl7WDoMJIeeLmEnpB1Mfr1XvI6qqdoYb/AOkfv+S42fib+6l9vwTW09nDERNA1la+aNjplfhY9QbQHq0NQsNXdGd+XMm4mgq0MvPka0xWHaN2SRSrqbEHiDXooyUldcDzcouLyviXfcn+Ef8Arn+xaptpfyL6F3sz+J/X8HG+yE4aOwJ+OPAfUrOzXacvoNpJumrdSkcg3ot6jVxmXUpd3LobC3bw3wfBMWXnPHJMykX5uUiNSO3jb6wqmxNTeYlRT4WX5LvC091h22tXdmveQb0W9Rq5zLqUm7l0M7Ze0sRhzeEuoPFSt1bvUixrlVp0qqtI7Uqlak/ZubQEaOFtzJCqtb5hLKGsOlePTpXnJq0mkeki7pMx1YoSCOxlI0I6QR1VhNp3Rlq5r7evZYw85Cf8TgPH2A8VParAjwFehwtbe003x5nnMZQ3VRpcHwIapJFFAXTyZ7NzzNIeA5g8dT9g+2qzaVS0VD7lrsynq5/Y3OBVMXIoBQCgFAdZUDAqeBFqA0bv/s0xYjNbRxr/ADLofwNXuz6uanl6FFtKllqKXUrFTyuOQbajjQJ21RdNi72q4CYs2bgJgL3HQJFH9w1678aqsTs/+1Lw/Bb4baH9aviTu09kxYlAZedpZJ4iGIHQCRoy9h1HZUOlXq4d28mTa2HpYhX80dNj7I+DYdlzrIrTFgQCDbIBqCND66Yquq0lJLkMLQdGLje+pKYW4jzAtbPY89VA0BvzuPhUeKXN2JDb5IyDiFBGRpJG6rc2/quR6qxdmSMx+2kw2d5mJkYABEILgXBJI4KNLa2rvQw06r00XU4VsTCktdX0Inz6h6sR60qX6tqdyIfrOn2sHfqDqxHrSnq2p3LzHrOn2smMU1zmuTdVbncbFQdbdV7VWyVm0WSd1c9sdPnZ9NY3EZPWMiOpPbziPCt5wyqL6o1jO7a6P/hMqO/4GTDHp+MHhcfjVlsy9pfYrNqW9nrqU2rUqBQG6PJvsvkoFLDnWzHvbX1gWFedxlTeVW/selwdPd0UvuXOopJFAKAUAoBQFH8pOxuViLKLsOcO8cR4ipeDrbuqr8HoRcZR3lJpceJpyvQnmxQCgMrA7QlhN4pHQ/VYj7K0nTjPSSudIVZw+F2L9u3tSXEYUtM2YrMQDlVdMg45QL95qkx1KFOaUFbQvMDWnVptzd9TneHa8mHwyGMIS0pHPQNbmjgDTBUIVZNSM42vKjBOJTcVvNipBZpmA6kAjHqQCraGFox4RKeWMrS0cic8nkgIxKuAysq5gdbqSVbj2NUTaN4qMlyJmzXmzxlzK/t/Yz4aQqbmM6xv0Ovf1jpHRUyhXjVjdceZCxGHlRlZ8OTIw13I5tduCf04/wCxa8vV+N/U9XD4UZWIw1nZV1aRhIQOjmKqj1C/jWZzzKK6IRhlbfX/AMNfb67RWWcIhvHCuQH0m4u3dmJHcBV3gqLp09eLKHH1lUqWXBFfqYQiU3a2fy2IRLXUc5u4fmbDxqPiqu7pN8+RJwdLeVUuXM37s7D5I1Xp4nvrzZ6UyqAUAoBQCgFAY+Pw/KIV6eI76A0Pvbso4ecgCyNdl7OseB+8V6HB1t7T14riedx1Hd1NODISpZDFAKAvm5P8I/8AX/wWqXaX8i+hebM/if1/B035/hYv6x/srbZnxy+hjaf8a+pRquCkJjdfa64aUs4JR0KMF4i9iCL6EggfbUbFUN9DKuJKwmIVGd3wLjHt7ByLkaZSjcY5ont61BAPaCKq1hMRTd4+TLZ4zDVFaT8UYc27+zn1WdE7FxKEeAk53rqRHEYtcYX+xHlhsI+Erfcn8YgVsqm6hUAN73GRdbjSqubbk2y0jwVit77byOsj4eIZNFDve7MCimwPzV16NTVrgsLHKqktSpx2LkpOlHQo9WhUigNq+TLYWVOVcatZj3fNH41RY+vnqZVwRf4Chu6eZ8WbGqATxQCgFAKAUAoBQFO3/wB3uXiJUDNxB6m/I8Kk4Wvup35cyPiqG+puPPkaXkQqSrAgjQg9Br0SaeqPNNNOzOtZMHrDhnf5CM38qk/dWrklxZtGEpcEX/dfBPDhcsqlGeUuFOhy5VFyOi5va/VVJtCpGdRZXeyL3Z9OUKXtK2p13swTy4UcmpcpJmYAXOUra9uNris7PqRhNqT4mNoU5TprKuDKFLh3X5SMvepH31dKSfBlHKEo8UeVbGooDMw+yppCFSKQk8OYfv4VzlVhFXbR1jQqN2UWbNmWxC8cqqviqhT9orzU3eTZ6eKskiob67JlM5nRGaORUN1BazBQrKbcDcHwIq6wNeG6UW9UUuPoT3rmldMq7oQbEEHqIsanJ34Fc007Mmt0tjHETC4ORSC3aehfH7qi4zEbqGnF8CZgsPvZ3fBG9tn4URoF6envrzx6EyaAUAoBQCgFAKAUB0ljDAqeB0oDUvlD3YKMZ0Ha/aPS8OmrXAYq3u5fb8FVtDC395H7/koN6tymLLu/vccNDyPJ5hmLXEhQ6gCxsNeFQsRglWlmvYn4fHOjDLluZb78g/8A1l8ZWP5VxWzI93kdvWj7fM5j35A1+DAHrEzD8KPZke7yM+tH2+Zi7f3vOJhMPJZbsGzGQudL8Liu2HwSozzXucMRjnWhly2KxeppAO8MmVg3GxB9WtYaurGYvK0y5SeUAnjBx6OXa3qtwqs9WLu8i19aPt8zw89x9GT3r1n1ZHuMetH2+Z6R79gcMPbunYf41j1Wu7yM+tH2+ZD7Sxb4/EqUSzFVQDNm0HzixqXCMcNS1ehEqSliqqsjbm5u764eJdNeN+snix/Dsqir1pVZuTL2hRjSgoostcTsKAUAoBQCgFAKA4JoDUPlL32lgxCx4ZlvYs9xfqCjj02Y+qpmHoKabkcpza4Fdxm9e0ljjd2gIkQOqjKz5DezGMNmCm1rkWrsqFJvhwNc0rEd54Y3/rj1OUfu/FvR7+zjW+6h+s0u/wBRm4Xbu0JELrHBYM6G8SqQ0cfLOCpIOia9+lYdOmnxfibamGu+GNNrRxnMLrbD/KHWvWB2Vncw6+Zrd/qOp3yxmpyR2Byk/B+DdXf2Vncw/WLv9R6wb2Y55VhWOIyswUJyFiWPAWJuKw6UEr3fiZu/1Hri94toRhC8UXxgJW0Aa9mZCNDo2ZW5vGsKnTfB+YbaMfzxxv8A1x/Ky/w/zvR7+zjWdzDr5i7/AFHI3vxpNhHHe17fBjw6+699abmHXzF3+o74/erHQ5eUSEBlV1PIggqyhxYg9RGl7iipQlwb8Q20ZWM21tGK+aOE5XVCFiDnMyCUaKb/ACGBvWqhTfN+Jl3R1wu8O0mXPHHEdHJAiXMojsXJW+YWuOI1o6VLg/8AQnLkeD+ULaC8So6rxEcPH/b09GpfrGeRuzcra64nDRuGBLC516eka9RuKr6kMsmjvF3VywVoZFAKAUAoBQCgIvamznkDZZGFxoOgadHR66ygfOm+expcLiWWZi5bnBzxbWxv2g9A7KtaNRTjoRpqzLBszeiCNsFI0z5cPBkeBcOOc2V1Pxp1ZDmHNOgtetJU5NSVuL43/wCDKktBhN6oEbDlpp3WNnDpyfNYs0xGINiCZLSIcoseaeyjpyaen7poMyOzb04Z2fO7i8shzLDxSTC/B82XOSCGF7EkkU3clb8/O5nMj2l32gyoFLqRBIoyxkGOQwLEtmz63YZrqFA00vc1hUZfv1DkjjF744ZnjdXmypiuVaIRjLMpdHzsSflKAQB12oqUkmvl4cRmRDYzeGM7ThxasxjjaK7BCjMqWzWUsTqLjU3PTW6g924/U1us1yawu+cCiFS8pEcqP8g9E07lrX+VlePtPhWjoyf78kbZ0Y+zN8YUwyJKZXlEuZhluG/eRPyuYn5eQZLce21ZlSbldfulhmViw7G3gw8szGKR1jSNM0jKsdwpxBKsGe+X4xTcX16K5TpyUdf3gZTTehSN49vRz4SOBWclOSsCpAULAsbW6ueDp41IhBxm39f9NZSTViak3twwJkjeUPJmYjkypib4IMOozA867i9xwBrTdSfH91uZzrkcYve+AmXK0qiT4UCwQgjlo1CH5Q+cvX0A1iNKS8vIOSIjf/aXLSQCwGXDxs4U3HKyASSfeviDXSjGyf1NZvUvHkl3bnEXLNKyo4zLH0AdDcL5iNdCNLXqJiaicrJcOZ1pp2ubWw0RVbFi3aaiHQ9aAUAoBQCgFAKAq29G5MOOcPN82+W1wRe19QewV1p1ZQ+E1cU+JC/skwfU3tt+db+lVDG7icfskwf1vbb86elVBu4nP7JMH1N7bfnT0qoN3ExcZ5LcKguI2YdkjfaKz6VUMbtFR2lsbBwG0uEmHUwmJB7jb/danUoTqq8ZrwIVbEbp+1B+OhhZNnfRpffV19Grdy8Dh6wp9r8Rk2d9Gl98aejVu5eA9YU+1+IEezvo03vvCno1buXgPWFPtfiWHZG5WGn1+CyoOjNKST4DUDtNQqtaVN2Uk/sT6Xtq7jb7lij8kuEIuQQerOx/GuPpVQ7buJ2/ZJg/re2351j0qoN3Efskwf1vab8/9tT0qoN3E4/ZHg+o+0351n0qoY3cS8bKwIhjEY4DQd3AVHbu7nQzKwBQCgFAKAUAoBQCgFAKAUAoCO2hseOUEFRrx0uD3jhWVJxd0YcU1ZlE255OF1aLm93OX2eI8KsKW0Zx0nr/AKV9XZ1OWsdGQGB3AmZ7OwAB+aCxPrAA8akz2lC3srUjQ2XO/tPQvWwdxoobEqM3Wec3r4Dwquq4qpU0b06FlSwtKl8K16lsw+GVBZQB958ajEg9aAUAoBQCgFAKAUAoBQCgFAKAUAoBQCgFAKAUB1VAOAAvxsKA7UAoBQCgFAKAUAoBQCgFAKAUAoBQCgFAKAUAoBQCgFAKAUAoBQCgFAKAUAoBQCgP/9k="/>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7412" name="AutoShape 4" descr="data:image/jpeg;base64,/9j/4AAQSkZJRgABAQAAAQABAAD/2wCEAAkGBxQTEhUSEhQVFhQXGBwXGBcYFBwXHRgZHh4dGh0cHhkaHCggIBwlHhwYIzEiJSkrLy8uHiAzODMsNyotLywBCgoKDg0OGxAQGzQkICYuLC8sLzQsLzQsLDQsNSwsLC0sLDQ3LCwsLCwsLywsLCwsLCwsLCwsLCwsLCwsLCwsLP/AABEIALUAtQMBEQACEQEDEQH/xAAcAAEAAgIDAQAAAAAAAAAAAAAABQYEBwECAwj/xABFEAACAQIDAwcGCwgCAgMAAAABAgMAEQQSIQUGMRMiQVFhcYEHFlKRkpMUIzJCVGKhscHR0hckNHJzssLwM1Oi4RVEgv/EABoBAQACAwEAAAAAAAAAAAAAAAAEBQECAwb/xAA0EQACAQIDBgIKAwADAQAAAAAAAQIDEQQSIQUTMUFRUpGhFBUiIzJhcYHR8DNCscHh8UP/2gAMAwEAAhEDEQA/AN40AoBQCgFAKAUAoBQCgFAKAUAoBQCgFAKAUAoBQCgFAKA8MZiOTQta9ui9qAgm3whHFohbj8ctbZJdDF0PPGD0ovfLTJLoLoeeMHpRe/Xupkl0F0PPGD0ovfL3UyS6C6HnjB6UXvl/3oNMkuguh54welF79f8Aeg0yS6C6HnjB6UXvl7/upkl0F0PPGD0ovfLTJLoLoeeMHpRe/Xv+6mSXQXQ88YPSi9+tMkuguh54welF79aZJdBdDzxg9OL360yS6C6HnjB6UXvlpkl0F0PPGD0ovfLTJLoLoeeMHpRe+Xu++mSXQXQ88YPSi98tMkuguh54wenF79aZJdBdDzxg9KL36/71UyS6C6MrZ+8UczhUynWxKyBreqsOLXEzcmqwBQCgI3b7Wi8aA+Z9ibHfFyOEKIqqZJJHNljTrJtfpq5nNQ4kVK5325sBsOY+dHMkqlo5IjmVwps3RcEG1wesViE83yDjY8MLsppIJpwVywlAwPE5yQLeqtnKzS6hIYbZTPBNOCAsWS4PE5yQCOzSsOVmkLGFk4C2p4C3GtrmBk7Oi/Do6+6lwZi7KY4d8ToFSQRFTxuVzX7rVjN7VhbS5h5Oi2p4C3Gs3BwV7PsoCTfYTg4UXX96AZOy7lOd4i9a51r8hY6bU2TyOYM6M6ytEUW9+aPlcLZSdOu9IzuZasddkbJbEScktlOV2uwNuYpcjhxsKzKWVXCVzBK9Yt3ismCxNuiViDyYjDRyNGJRA75XyG5B4WBIFwONc97rZJ/U2ykBh4M7KoHymCg20uTb8a6N2NTI2vs44eaSB7Fo3ZCRwJBsSL9FxWIyzK6DVmYhW3EfZWQSGxtjviJuRWytld+cCLBFLno6QPtFazmoq5lRu7Fy8islsTKB0rGfUx/VUbGL2Ub0uJvqq87igFARG83/ABadf4GsriGfP+47o0eLwzSJG2Iw4SMu2VS4YMFLHQXtxq1rXupdGRocGia3c2MMK8hGMT4RyNzFh54o7862U4iRWW4GthrWk55lw0+f4NoqxI7zyROceqyRkmPCSN8ahz5LmUhho7jpsNequdNNKP3MvmSO1tor8c2IxEEmDOJwrQxrIjFYQ4LcxdQoHEHqNYjHhZa2dzL+fA5xO1F+F4TlGjYDFs8cpxcUpROTbQBEXJEdNGJ1rCj7Lt06DmiB3d2/iZ4cURi0XGZ4gjyukfxAZiyqW0ygm5HVXWcIxa0018TVNtMkdrSxcvieWaMrHj8NLIpZQWiyqpIXiyg8QOjorWN8qt0Zl8dTNxW0x8LwnKNGQMU7pKcXFKVTk20ARFyRHSwY8a1UfZdunT91Mviik7xbWbE4CCSaQSTriZUvzcwiyqyiw1y3JtXeEVGbS4WNJO6RLYfbqRJspOTw0nMGZ5FzNF8aenMMthrr31q4Xcnd/qCdrEnhMfCJ0LyRW/8Ak8QwLMpAvh2Ebn6ucrzuFc3GVnbtX+m6tzPaHGTxnAyYueKSYDG/GB1dSeTOUFhZSeAt3CjUXmUVpoY1XEpO9G02xGEwMsziTEFZ1kbm5sqyWQNYdXC9SIRUZyS4aGkndIs+ChzxIMc+z5sMIcvLiUCdQFORRY5iway6jhXFuz9m6fTkbpdTxxWMmMMBw+Jw64ERQK0JkRWDgrygKHncpmuc3V66Wjd3TvqY15cDK2pt9ZZMYuJlSSCLGwNEpKkCPlCGK24rbjxrEYWUbLVpmW+JlzbRUSRnHYjDy/vufDlXRxHBkcAnL8mPMY9D1dlaqOnsp8NfqL9TjDY343CLi8RBJir4ocoJEIEbxMsas680AtwBPTRx0eVaaGU+vEgfI8hXGOp6IwDY3Fw6jiND061vjNYL6mtLifQFVx3FAKAid5ReK3WfwNZXEM+fF3VQC3w2Dh6Mn6auPe9j8iBvqPejnzVj+mYf2X/TT3vY/Ib6j3oDdVPpkHsv+mnvex+Q31HvQ81U+mQey/6ae97H5DfUe9DzVT6ZB7L/AKae97H5DfUe9EpsTBthSxixmEOYC4eAyC41BAZdCD0itJwnLjB+JlYikv7owsbsHlpGllx0DO5LMxV9T7NbJVErKm/Iw69J/wB0eA3VT6ZB7L/prPvex+Q31HvQ81k+mwezJ+mnvex+Q31HvQ81k+mQey/6ae97H5DfUe9HvgdgCKRZY8bh86G63jci/aCtjWGqjVnB+Q39Ff3Rl7bwTYoqZsbhrICERImRFBNzZVW2p1NawhOPCD8UZeIpP+6I7zWT6bB7Mn6a3972PyMb6j3o481U+mQey/6ae97H5DfUe9DzVT6bB7L/AKae97H5DfUe9DzWT6bB7L/pp73sfkN9R70PNZPpsHsyfpp73sfkN9R70PNVPpkHsv8App73sfkN9R70W7ya7GWHEsyzxy3ULZAwtzgbnMOyouKz5VmjY7UZwk3ldzdVQCSKAUBG7eX4vxFAfPDrYkHiDavWXvqeRaadmdaAUAoDM2XsuXEPkiQsek8Ao62Y6Ad9c6lWFNXkzrSozqu0UW7Zu5UQtyrvK3oRc1R3uQTbuA76rKu0m9IItKWzIrWbuZzRbPh5pGFBHQWaY+JBIrmpYyprr/h1y4OGmn+nCvs6TT908VaL/wAtAPXRrGR11/0J4OWmh547dDDHgJYSeBVhKhHWL6kdzUhtGrF2kr+RiezqMl7OhWNubtSYdeUDLJFcDOulieAZTqKscPi4VtFoyuxGCnRWbiiDqUQxQCgFAKAUAoBQF28ly/HP/wDj7zVXtP4Y/ctdl8ZfY3LVOXIoBQGFthbxN2WNAfPW0ktNKOp2H2mvUUneEX8keVr/AMkvqzGrocxQEtu7sRsTIRfLGusj2+SOodbHoFR8RiI0Y3fHkSMNhpVpWXDmbCw8cccZRAIoEGZieocWY/OY/wDoVQynOtPXVs9DGMKMLLRIpG8G87zXjivHBwyjQv2uem/VwFXWGwcaSu9WUmKxsqrajpEr1TCCKAmt3t4XwxCm7wE8+M9XSV9Fu0eNRsRho1l8+pLw2LlRfVdC4bzRg4KYqcylY5UPWpYAH/ytVVg04YhRfzRbY20sO2vka1q+PPGRhcFJIbRxu56kQt9wrWU4x+J2N405y+FNkiN1cZa/waXuy6+rjXH0uj3I7+hV+0wMXs6aL/likT+ZGX7xXWNSEvhaZxlRqR+KLRi1ucxQCgFAbA8lEXPdvrKPUCfxqo2m9Youdlx9mTNt1VFqKAUBj49bxuPqn86A0BvPHlxUo+tf1gGvSYR3oxPN41WryIupBFOQKA2hs/ADDwpAPlfLkPXIRr4KLAePXXnMVWdWo3y5HpsNRVKmo8+ZCb9Y/JHHhlOrjlZO7UIv3t4ipuzaPGo/oiDtKtZKmvqyk1bFOKAUAoCx4PeULgpMK6FmIKo19ArENYjibMLi3XUOeFvWVVO3UnU8Zag6TV+hM7v7qxxqJcUAXy5yjGyRLxzSdZt83tF6i4jGylLd0vH8EvDYGMI56v8A0eO09+yvxeFRQg+c68f5YxZQO8E1vT2enrVd2c6u0raUloRke+uJB1ELDqaIWPs2PqNdns+i+XmcFtGsny8C3bA28uJQlboy25SInMpUm2Zb8V11Bva9VmJw0qDunoWuGxUa8eGvNGv94YgmKnUCwEjAAd5q7oO9OL+RR4lWqyXzI6upwFAKA2h5JYOaW62Y+oAfjVJtKV6iXyL3ZsbUr9WbLquLEUAoDh1uCOugNEb+QZcVf0lB9Vx+FX2z5Xo26ModpRtVv1RXKnFeSm6+GEmLgQ8OUUntC84j1A1xxEstKT+R3wsM1aK+ZsR2LMT0sb+uvNHpigb4z58ZN1K2QdyjL+FejwkctGKPOY2V60j32Nuq+Ih5YSIilioBDEm1r8BpxrnXxkKUsrR0oYGVWGe5ktuRL0TQHvZh/jXNbSpc0zpLZlTk0F3Il6ZoB3Mx+5KPaVLkmYjsypzaPLau6DwwtNyiMEtmADA2JsLXHWRW9HHQqTyJGtbASpwc78DG3MwokxceYXVM0hHXkUsB6wK6YyeSi2voc8DTz1lflqWzetmOCmI1JdC/8tz9mbL9lVWz7b5X+ZbY9N0Hb5EH5jy5QTNECQDY59Li/ELbpqc9o007WZAWzJtXudDuRN/3Yf22/RWfWNH5mvqyr1RJbvbuT4aYSh8O4ysrLyji6sLcRGTobHwrjiMXRqwy6+B3w2DrUZ5tPH/ogd88I6Yp2fLeX43mkkAMTpqAeg9FTMJOMqSy8tCHjabhVd+epB1JIgoBQG5fJfhsuHU9ak+01x9gFeexss1aR6TBRy0Yl2qIShQCgFAah8quEtIj20uynxsw/wAqttmS+KP0ZU7UjpGX1KFVsU5ObktbHQdpZfFkZR9pFRsYr0JEvA/zxL5CecveK86eiNb7woRipwf+1/tYmvTUHenH6I8xiItVZJ9WdMDtaaEWildBe9lawvwvbwFZnShN3krmKdepTVouxfNgbRbEYYSSW5RXMbMBbOLBgSB87UjwFUeNoxpVLR4MvcFWlVp3lxWh5bzbRkgwytEcrPJlLDiFC3sD0XrfAUo1JvMr2NMfWnTprLzZSMVtaeQZZJZGU9BckeqrmNKEXeKKWdepNWlIztzcSExkWY2Vs0ZPVnUoPtIrljIZ6Mkv2x1wU8lZfPQv3ySysoIIKup4MDxBrz0ZOLuj0TSasyHxuBxcVnwU8kka68gzZmUcbBT8te7W3RVnSr0KulVJPr+8Cuq0a9LWlJtdP3iTOJ43tluFa3USoJHrNVklZtFindXKnvftyePENBFI0aIqiynLclQxJI1JuT4Wq6weHpukpNXbKbG4mrGq4xdkirYnEvI2aRmduF2JJ9ZqdGKirRViunOU3eTueVbGooDlVubDidKXsZSu7I3/ALo4Xk4FXqCr7IAry1SWabl1Z6qnHJFR6Im60NxQCgFAUXyoYHNAzDoAb2Tr9hqZgZ5ay+ehExsM1F+Jp6vQHnD3wOJMUiSLxRlYd4N61nFSi4vmbU5uElJcjac5BOZPkOA6n6raj8vCvLyi4uzPVJpq6KTv5hcuJEoHNmUPfozDmuO8EX8R11e4CpmpW6FFtGnlq36lbqaQC+bk/wAI/wDX/wAFql2l/IvoXmzP4n9fwdN+f4WL+sf7K22Z8cvoY2n/ABr6lGq4KQ7BTxF9PsrFzKT4oumw960dRHijlcaLNa4I6A4HT9YePXVVicA281Pw/BbYXHq2Wr4/ksZjIAYEFTqrqQynuYaVVyi4uzRappq6Mj4Zm0lGb63Bh49PcawZKVv1sl+WfFJz4Wy84cUIVVs46NRx4GrvA14OCp80Um0MPPO6i4FTqwK0UAoCS3dw3KYmJejNc9w1/CuGJnkpSZIwkM9aKPoDZ0WWNR2XPeda80emMmgFAKAUBF7x4QSQsCLjUHuIsfvraMnFpoxKKkmmfPuJgKOyNxUkHwr1EZKUVJczylSDhJxfI8q2NS7bl7WDoMJIeeLmEnpB1Mfr1XvI6qqdoYb/AOkfv+S42fib+6l9vwTW09nDERNA1la+aNjplfhY9QbQHq0NQsNXdGd+XMm4mgq0MvPka0xWHaN2SRSrqbEHiDXooyUldcDzcouLyviXfcn+Ef8Arn+xaptpfyL6F3sz+J/X8HG+yE4aOwJ+OPAfUrOzXacvoNpJumrdSkcg3ot6jVxmXUpd3LobC3bw3wfBMWXnPHJMykX5uUiNSO3jb6wqmxNTeYlRT4WX5LvC091h22tXdmveQb0W9Rq5zLqUm7l0M7Ze0sRhzeEuoPFSt1bvUixrlVp0qqtI7Uqlak/ZubQEaOFtzJCqtb5hLKGsOlePTpXnJq0mkeki7pMx1YoSCOxlI0I6QR1VhNp3Rlq5r7evZYw85Cf8TgPH2A8VParAjwFehwtbe003x5nnMZQ3VRpcHwIapJFFAXTyZ7NzzNIeA5g8dT9g+2qzaVS0VD7lrsynq5/Y3OBVMXIoBQCgFAdZUDAqeBFqA0bv/s0xYjNbRxr/ADLofwNXuz6uanl6FFtKllqKXUrFTyuOQbajjQJ21RdNi72q4CYs2bgJgL3HQJFH9w1678aqsTs/+1Lw/Bb4baH9aviTu09kxYlAZedpZJ4iGIHQCRoy9h1HZUOlXq4d28mTa2HpYhX80dNj7I+DYdlzrIrTFgQCDbIBqCND66Yquq0lJLkMLQdGLje+pKYW4jzAtbPY89VA0BvzuPhUeKXN2JDb5IyDiFBGRpJG6rc2/quR6qxdmSMx+2kw2d5mJkYABEILgXBJI4KNLa2rvQw06r00XU4VsTCktdX0Inz6h6sR60qX6tqdyIfrOn2sHfqDqxHrSnq2p3LzHrOn2smMU1zmuTdVbncbFQdbdV7VWyVm0WSd1c9sdPnZ9NY3EZPWMiOpPbziPCt5wyqL6o1jO7a6P/hMqO/4GTDHp+MHhcfjVlsy9pfYrNqW9nrqU2rUqBQG6PJvsvkoFLDnWzHvbX1gWFedxlTeVW/selwdPd0UvuXOopJFAKAUAoBQFH8pOxuViLKLsOcO8cR4ipeDrbuqr8HoRcZR3lJpceJpyvQnmxQCgMrA7QlhN4pHQ/VYj7K0nTjPSSudIVZw+F2L9u3tSXEYUtM2YrMQDlVdMg45QL95qkx1KFOaUFbQvMDWnVptzd9TneHa8mHwyGMIS0pHPQNbmjgDTBUIVZNSM42vKjBOJTcVvNipBZpmA6kAjHqQCraGFox4RKeWMrS0cic8nkgIxKuAysq5gdbqSVbj2NUTaN4qMlyJmzXmzxlzK/t/Yz4aQqbmM6xv0Ovf1jpHRUyhXjVjdceZCxGHlRlZ8OTIw13I5tduCf04/wCxa8vV+N/U9XD4UZWIw1nZV1aRhIQOjmKqj1C/jWZzzKK6IRhlbfX/AMNfb67RWWcIhvHCuQH0m4u3dmJHcBV3gqLp09eLKHH1lUqWXBFfqYQiU3a2fy2IRLXUc5u4fmbDxqPiqu7pN8+RJwdLeVUuXM37s7D5I1Xp4nvrzZ6UyqAUAoBQCgFAY+Pw/KIV6eI76A0Pvbso4ecgCyNdl7OseB+8V6HB1t7T14riedx1Hd1NODISpZDFAKAvm5P8I/8AX/wWqXaX8i+hebM/if1/B035/hYv6x/srbZnxy+hjaf8a+pRquCkJjdfa64aUs4JR0KMF4i9iCL6EggfbUbFUN9DKuJKwmIVGd3wLjHt7ByLkaZSjcY5ont61BAPaCKq1hMRTd4+TLZ4zDVFaT8UYc27+zn1WdE7FxKEeAk53rqRHEYtcYX+xHlhsI+Erfcn8YgVsqm6hUAN73GRdbjSqubbk2y0jwVit77byOsj4eIZNFDve7MCimwPzV16NTVrgsLHKqktSpx2LkpOlHQo9WhUigNq+TLYWVOVcatZj3fNH41RY+vnqZVwRf4Chu6eZ8WbGqATxQCgFAKAUAoBQFO3/wB3uXiJUDNxB6m/I8Kk4Wvup35cyPiqG+puPPkaXkQqSrAgjQg9Br0SaeqPNNNOzOtZMHrDhnf5CM38qk/dWrklxZtGEpcEX/dfBPDhcsqlGeUuFOhy5VFyOi5va/VVJtCpGdRZXeyL3Z9OUKXtK2p13swTy4UcmpcpJmYAXOUra9uNris7PqRhNqT4mNoU5TprKuDKFLh3X5SMvepH31dKSfBlHKEo8UeVbGooDMw+yppCFSKQk8OYfv4VzlVhFXbR1jQqN2UWbNmWxC8cqqviqhT9orzU3eTZ6eKskiob67JlM5nRGaORUN1BazBQrKbcDcHwIq6wNeG6UW9UUuPoT3rmldMq7oQbEEHqIsanJ34Fc007Mmt0tjHETC4ORSC3aehfH7qi4zEbqGnF8CZgsPvZ3fBG9tn4URoF6envrzx6EyaAUAoBQCgFAKAUB0ljDAqeB0oDUvlD3YKMZ0Ha/aPS8OmrXAYq3u5fb8FVtDC395H7/koN6tymLLu/vccNDyPJ5hmLXEhQ6gCxsNeFQsRglWlmvYn4fHOjDLluZb78g/8A1l8ZWP5VxWzI93kdvWj7fM5j35A1+DAHrEzD8KPZke7yM+tH2+Zi7f3vOJhMPJZbsGzGQudL8Liu2HwSozzXucMRjnWhly2KxeppAO8MmVg3GxB9WtYaurGYvK0y5SeUAnjBx6OXa3qtwqs9WLu8i19aPt8zw89x9GT3r1n1ZHuMetH2+Z6R79gcMPbunYf41j1Wu7yM+tH2+ZD7Sxb4/EqUSzFVQDNm0HzixqXCMcNS1ehEqSliqqsjbm5u764eJdNeN+snix/Dsqir1pVZuTL2hRjSgoostcTsKAUAoBQCgFAKA4JoDUPlL32lgxCx4ZlvYs9xfqCjj02Y+qpmHoKabkcpza4Fdxm9e0ljjd2gIkQOqjKz5DezGMNmCm1rkWrsqFJvhwNc0rEd54Y3/rj1OUfu/FvR7+zjW+6h+s0u/wBRm4Xbu0JELrHBYM6G8SqQ0cfLOCpIOia9+lYdOmnxfibamGu+GNNrRxnMLrbD/KHWvWB2Vncw6+Zrd/qOp3yxmpyR2Byk/B+DdXf2Vncw/WLv9R6wb2Y55VhWOIyswUJyFiWPAWJuKw6UEr3fiZu/1Hri94toRhC8UXxgJW0Aa9mZCNDo2ZW5vGsKnTfB+YbaMfzxxv8A1x/Ky/w/zvR7+zjWdzDr5i7/AFHI3vxpNhHHe17fBjw6+699abmHXzF3+o74/erHQ5eUSEBlV1PIggqyhxYg9RGl7iipQlwb8Q20ZWM21tGK+aOE5XVCFiDnMyCUaKb/ACGBvWqhTfN+Jl3R1wu8O0mXPHHEdHJAiXMojsXJW+YWuOI1o6VLg/8AQnLkeD+ULaC8So6rxEcPH/b09GpfrGeRuzcra64nDRuGBLC516eka9RuKr6kMsmjvF3VywVoZFAKAUAoBQCgIvamznkDZZGFxoOgadHR66ygfOm+expcLiWWZi5bnBzxbWxv2g9A7KtaNRTjoRpqzLBszeiCNsFI0z5cPBkeBcOOc2V1Pxp1ZDmHNOgtetJU5NSVuL43/wCDKktBhN6oEbDlpp3WNnDpyfNYs0xGINiCZLSIcoseaeyjpyaen7poMyOzb04Z2fO7i8shzLDxSTC/B82XOSCGF7EkkU3clb8/O5nMj2l32gyoFLqRBIoyxkGOQwLEtmz63YZrqFA00vc1hUZfv1DkjjF744ZnjdXmypiuVaIRjLMpdHzsSflKAQB12oqUkmvl4cRmRDYzeGM7ThxasxjjaK7BCjMqWzWUsTqLjU3PTW6g924/U1us1yawu+cCiFS8pEcqP8g9E07lrX+VlePtPhWjoyf78kbZ0Y+zN8YUwyJKZXlEuZhluG/eRPyuYn5eQZLce21ZlSbldfulhmViw7G3gw8szGKR1jSNM0jKsdwpxBKsGe+X4xTcX16K5TpyUdf3gZTTehSN49vRz4SOBWclOSsCpAULAsbW6ueDp41IhBxm39f9NZSTViak3twwJkjeUPJmYjkypib4IMOozA867i9xwBrTdSfH91uZzrkcYve+AmXK0qiT4UCwQgjlo1CH5Q+cvX0A1iNKS8vIOSIjf/aXLSQCwGXDxs4U3HKyASSfeviDXSjGyf1NZvUvHkl3bnEXLNKyo4zLH0AdDcL5iNdCNLXqJiaicrJcOZ1pp2ubWw0RVbFi3aaiHQ9aAUAoBQCgFAKAq29G5MOOcPN82+W1wRe19QewV1p1ZQ+E1cU+JC/skwfU3tt+db+lVDG7icfskwf1vbb86elVBu4nP7JMH1N7bfnT0qoN3ExcZ5LcKguI2YdkjfaKz6VUMbtFR2lsbBwG0uEmHUwmJB7jb/danUoTqq8ZrwIVbEbp+1B+OhhZNnfRpffV19Grdy8Dh6wp9r8Rk2d9Gl98aejVu5eA9YU+1+IEezvo03vvCno1buXgPWFPtfiWHZG5WGn1+CyoOjNKST4DUDtNQqtaVN2Uk/sT6Xtq7jb7lij8kuEIuQQerOx/GuPpVQ7buJ2/ZJg/re2351j0qoN3Efskwf1vab8/9tT0qoN3E4/ZHg+o+0351n0qoY3cS8bKwIhjEY4DQd3AVHbu7nQzKwBQCgFAKAUAoBQCgFAKAUAoCO2hseOUEFRrx0uD3jhWVJxd0YcU1ZlE255OF1aLm93OX2eI8KsKW0Zx0nr/AKV9XZ1OWsdGQGB3AmZ7OwAB+aCxPrAA8akz2lC3srUjQ2XO/tPQvWwdxoobEqM3Wec3r4Dwquq4qpU0b06FlSwtKl8K16lsw+GVBZQB958ajEg9aAUAoBQCgFAKAUAoBQCgFAKAUAoBQCgFAKAUB1VAOAAvxsKA7UAoBQCgFAKAUAoBQCgFAKAUAoBQCgFAKAUAoBQCgFAKAUAoBQCgFAKAUAoBQCgP/9k="/>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7414" name="AutoShape 6" descr="data:image/jpeg;base64,/9j/4AAQSkZJRgABAQAAAQABAAD/2wCEAAkGBxQTEhUSEhQVFhQXGBwXGBcYFBwXHRgZHh4dGh0cHhkaHCggIBwlHhwYIzEiJSkrLy8uHiAzODMsNyotLywBCgoKDg0OGxAQGzQkICYuLC8sLzQsLzQsLDQsNSwsLC0sLDQ3LCwsLCwsLywsLCwsLCwsLCwsLCwsLCwsLCwsLP/AABEIALUAtQMBEQACEQEDEQH/xAAcAAEAAgIDAQAAAAAAAAAAAAAABQYEBwECAwj/xABFEAACAQIDAwcGCwgCAgMAAAABAgMAEQQSIQUGMRMiQVFhcYEHFlKRkpMUIzJCVGKhscHR0hckNHJzssLwM1Oi4RVEgv/EABoBAQACAwEAAAAAAAAAAAAAAAAEBQECAwb/xAA0EQACAQIDBgIKAwADAQAAAAAAAQIDEQQSIQUTMUFRUpGhFBUiIzJhcYHR8DNCscHh8UP/2gAMAwEAAhEDEQA/AN40AoBQCgFAKAUAoBQCgFAKAUAoBQCgFAKAUAoBQCgFAKA8MZiOTQta9ui9qAgm3whHFohbj8ctbZJdDF0PPGD0ovfLTJLoLoeeMHpRe/Xupkl0F0PPGD0ovfL3UyS6C6HnjB6UXvl/3oNMkuguh54welF79f8Aeg0yS6C6HnjB6UXvl7/upkl0F0PPGD0ovfLTJLoLoeeMHpRe/Xv+6mSXQXQ88YPSi9+tMkuguh54welF79aZJdBdDzxg9OL360yS6C6HnjB6UXvlpkl0F0PPGD0ovfLTJLoLoeeMHpRe+Xu++mSXQXQ88YPSi98tMkuguh54wenF79aZJdBdDzxg9KL36/71UyS6C6MrZ+8UczhUynWxKyBreqsOLXEzcmqwBQCgI3b7Wi8aA+Z9ibHfFyOEKIqqZJJHNljTrJtfpq5nNQ4kVK5325sBsOY+dHMkqlo5IjmVwps3RcEG1wesViE83yDjY8MLsppIJpwVywlAwPE5yQLeqtnKzS6hIYbZTPBNOCAsWS4PE5yQCOzSsOVmkLGFk4C2p4C3GtrmBk7Oi/Do6+6lwZi7KY4d8ToFSQRFTxuVzX7rVjN7VhbS5h5Oi2p4C3Gs3BwV7PsoCTfYTg4UXX96AZOy7lOd4i9a51r8hY6bU2TyOYM6M6ytEUW9+aPlcLZSdOu9IzuZasddkbJbEScktlOV2uwNuYpcjhxsKzKWVXCVzBK9Yt3ismCxNuiViDyYjDRyNGJRA75XyG5B4WBIFwONc97rZJ/U2ykBh4M7KoHymCg20uTb8a6N2NTI2vs44eaSB7Fo3ZCRwJBsSL9FxWIyzK6DVmYhW3EfZWQSGxtjviJuRWytld+cCLBFLno6QPtFazmoq5lRu7Fy8islsTKB0rGfUx/VUbGL2Ub0uJvqq87igFARG83/ABadf4GsriGfP+47o0eLwzSJG2Iw4SMu2VS4YMFLHQXtxq1rXupdGRocGia3c2MMK8hGMT4RyNzFh54o7862U4iRWW4GthrWk55lw0+f4NoqxI7zyROceqyRkmPCSN8ahz5LmUhho7jpsNequdNNKP3MvmSO1tor8c2IxEEmDOJwrQxrIjFYQ4LcxdQoHEHqNYjHhZa2dzL+fA5xO1F+F4TlGjYDFs8cpxcUpROTbQBEXJEdNGJ1rCj7Lt06DmiB3d2/iZ4cURi0XGZ4gjyukfxAZiyqW0ygm5HVXWcIxa0018TVNtMkdrSxcvieWaMrHj8NLIpZQWiyqpIXiyg8QOjorWN8qt0Zl8dTNxW0x8LwnKNGQMU7pKcXFKVTk20ARFyRHSwY8a1UfZdunT91Mviik7xbWbE4CCSaQSTriZUvzcwiyqyiw1y3JtXeEVGbS4WNJO6RLYfbqRJspOTw0nMGZ5FzNF8aenMMthrr31q4Xcnd/qCdrEnhMfCJ0LyRW/8Ak8QwLMpAvh2Ebn6ucrzuFc3GVnbtX+m6tzPaHGTxnAyYueKSYDG/GB1dSeTOUFhZSeAt3CjUXmUVpoY1XEpO9G02xGEwMsziTEFZ1kbm5sqyWQNYdXC9SIRUZyS4aGkndIs+ChzxIMc+z5sMIcvLiUCdQFORRY5iway6jhXFuz9m6fTkbpdTxxWMmMMBw+Jw64ERQK0JkRWDgrygKHncpmuc3V66Wjd3TvqY15cDK2pt9ZZMYuJlSSCLGwNEpKkCPlCGK24rbjxrEYWUbLVpmW+JlzbRUSRnHYjDy/vufDlXRxHBkcAnL8mPMY9D1dlaqOnsp8NfqL9TjDY343CLi8RBJir4ocoJEIEbxMsas680AtwBPTRx0eVaaGU+vEgfI8hXGOp6IwDY3Fw6jiND061vjNYL6mtLifQFVx3FAKAid5ReK3WfwNZXEM+fF3VQC3w2Dh6Mn6auPe9j8iBvqPejnzVj+mYf2X/TT3vY/Ib6j3oDdVPpkHsv+mnvex+Q31HvQ81U+mQey/6ae97H5DfUe9DzVT6ZB7L/AKae97H5DfUe9EpsTBthSxixmEOYC4eAyC41BAZdCD0itJwnLjB+JlYikv7owsbsHlpGllx0DO5LMxV9T7NbJVErKm/Iw69J/wB0eA3VT6ZB7L/prPvex+Q31HvQ81k+mwezJ+mnvex+Q31HvQ81k+mQey/6ae97H5DfUe9HvgdgCKRZY8bh86G63jci/aCtjWGqjVnB+Q39Ff3Rl7bwTYoqZsbhrICERImRFBNzZVW2p1NawhOPCD8UZeIpP+6I7zWT6bB7Mn6a3972PyMb6j3o481U+mQey/6ae97H5DfUe9DzVT6bB7L/AKae97H5DfUe9DzWT6bB7L/pp73sfkN9R70PNZPpsHsyfpp73sfkN9R70PNVPpkHsv8App73sfkN9R70W7ya7GWHEsyzxy3ULZAwtzgbnMOyouKz5VmjY7UZwk3ldzdVQCSKAUBG7eX4vxFAfPDrYkHiDavWXvqeRaadmdaAUAoDM2XsuXEPkiQsek8Ao62Y6Ad9c6lWFNXkzrSozqu0UW7Zu5UQtyrvK3oRc1R3uQTbuA76rKu0m9IItKWzIrWbuZzRbPh5pGFBHQWaY+JBIrmpYyprr/h1y4OGmn+nCvs6TT908VaL/wAtAPXRrGR11/0J4OWmh547dDDHgJYSeBVhKhHWL6kdzUhtGrF2kr+RiezqMl7OhWNubtSYdeUDLJFcDOulieAZTqKscPi4VtFoyuxGCnRWbiiDqUQxQCgFAKAUAoBQF28ly/HP/wDj7zVXtP4Y/ctdl8ZfY3LVOXIoBQGFthbxN2WNAfPW0ktNKOp2H2mvUUneEX8keVr/AMkvqzGrocxQEtu7sRsTIRfLGusj2+SOodbHoFR8RiI0Y3fHkSMNhpVpWXDmbCw8cccZRAIoEGZieocWY/OY/wDoVQynOtPXVs9DGMKMLLRIpG8G87zXjivHBwyjQv2uem/VwFXWGwcaSu9WUmKxsqrajpEr1TCCKAmt3t4XwxCm7wE8+M9XSV9Fu0eNRsRho1l8+pLw2LlRfVdC4bzRg4KYqcylY5UPWpYAH/ytVVg04YhRfzRbY20sO2vka1q+PPGRhcFJIbRxu56kQt9wrWU4x+J2N405y+FNkiN1cZa/waXuy6+rjXH0uj3I7+hV+0wMXs6aL/likT+ZGX7xXWNSEvhaZxlRqR+KLRi1ucxQCgFAbA8lEXPdvrKPUCfxqo2m9Youdlx9mTNt1VFqKAUBj49bxuPqn86A0BvPHlxUo+tf1gGvSYR3oxPN41WryIupBFOQKA2hs/ADDwpAPlfLkPXIRr4KLAePXXnMVWdWo3y5HpsNRVKmo8+ZCb9Y/JHHhlOrjlZO7UIv3t4ipuzaPGo/oiDtKtZKmvqyk1bFOKAUAoCx4PeULgpMK6FmIKo19ArENYjibMLi3XUOeFvWVVO3UnU8Zag6TV+hM7v7qxxqJcUAXy5yjGyRLxzSdZt83tF6i4jGylLd0vH8EvDYGMI56v8A0eO09+yvxeFRQg+c68f5YxZQO8E1vT2enrVd2c6u0raUloRke+uJB1ELDqaIWPs2PqNdns+i+XmcFtGsny8C3bA28uJQlboy25SInMpUm2Zb8V11Bva9VmJw0qDunoWuGxUa8eGvNGv94YgmKnUCwEjAAd5q7oO9OL+RR4lWqyXzI6upwFAKA2h5JYOaW62Y+oAfjVJtKV6iXyL3ZsbUr9WbLquLEUAoDh1uCOugNEb+QZcVf0lB9Vx+FX2z5Xo26ModpRtVv1RXKnFeSm6+GEmLgQ8OUUntC84j1A1xxEstKT+R3wsM1aK+ZsR2LMT0sb+uvNHpigb4z58ZN1K2QdyjL+FejwkctGKPOY2V60j32Nuq+Ih5YSIilioBDEm1r8BpxrnXxkKUsrR0oYGVWGe5ktuRL0TQHvZh/jXNbSpc0zpLZlTk0F3Il6ZoB3Mx+5KPaVLkmYjsypzaPLau6DwwtNyiMEtmADA2JsLXHWRW9HHQqTyJGtbASpwc78DG3MwokxceYXVM0hHXkUsB6wK6YyeSi2voc8DTz1lflqWzetmOCmI1JdC/8tz9mbL9lVWz7b5X+ZbY9N0Hb5EH5jy5QTNECQDY59Li/ELbpqc9o007WZAWzJtXudDuRN/3Yf22/RWfWNH5mvqyr1RJbvbuT4aYSh8O4ysrLyji6sLcRGTobHwrjiMXRqwy6+B3w2DrUZ5tPH/ogd88I6Yp2fLeX43mkkAMTpqAeg9FTMJOMqSy8tCHjabhVd+epB1JIgoBQG5fJfhsuHU9ak+01x9gFeexss1aR6TBRy0Yl2qIShQCgFAah8quEtIj20uynxsw/wAqttmS+KP0ZU7UjpGX1KFVsU5ObktbHQdpZfFkZR9pFRsYr0JEvA/zxL5CecveK86eiNb7woRipwf+1/tYmvTUHenH6I8xiItVZJ9WdMDtaaEWildBe9lawvwvbwFZnShN3krmKdepTVouxfNgbRbEYYSSW5RXMbMBbOLBgSB87UjwFUeNoxpVLR4MvcFWlVp3lxWh5bzbRkgwytEcrPJlLDiFC3sD0XrfAUo1JvMr2NMfWnTprLzZSMVtaeQZZJZGU9BckeqrmNKEXeKKWdepNWlIztzcSExkWY2Vs0ZPVnUoPtIrljIZ6Mkv2x1wU8lZfPQv3ySysoIIKup4MDxBrz0ZOLuj0TSasyHxuBxcVnwU8kka68gzZmUcbBT8te7W3RVnSr0KulVJPr+8Cuq0a9LWlJtdP3iTOJ43tluFa3USoJHrNVklZtFindXKnvftyePENBFI0aIqiynLclQxJI1JuT4Wq6weHpukpNXbKbG4mrGq4xdkirYnEvI2aRmduF2JJ9ZqdGKirRViunOU3eTueVbGooDlVubDidKXsZSu7I3/ALo4Xk4FXqCr7IAry1SWabl1Z6qnHJFR6Im60NxQCgFAUXyoYHNAzDoAb2Tr9hqZgZ5ay+ehExsM1F+Jp6vQHnD3wOJMUiSLxRlYd4N61nFSi4vmbU5uElJcjac5BOZPkOA6n6raj8vCvLyi4uzPVJpq6KTv5hcuJEoHNmUPfozDmuO8EX8R11e4CpmpW6FFtGnlq36lbqaQC+bk/wAI/wDX/wAFql2l/IvoXmzP4n9fwdN+f4WL+sf7K22Z8cvoY2n/ABr6lGq4KQ7BTxF9PsrFzKT4oumw960dRHijlcaLNa4I6A4HT9YePXVVicA281Pw/BbYXHq2Wr4/ksZjIAYEFTqrqQynuYaVVyi4uzRappq6Mj4Zm0lGb63Bh49PcawZKVv1sl+WfFJz4Wy84cUIVVs46NRx4GrvA14OCp80Um0MPPO6i4FTqwK0UAoCS3dw3KYmJejNc9w1/CuGJnkpSZIwkM9aKPoDZ0WWNR2XPeda80emMmgFAKAUBF7x4QSQsCLjUHuIsfvraMnFpoxKKkmmfPuJgKOyNxUkHwr1EZKUVJczylSDhJxfI8q2NS7bl7WDoMJIeeLmEnpB1Mfr1XvI6qqdoYb/AOkfv+S42fib+6l9vwTW09nDERNA1la+aNjplfhY9QbQHq0NQsNXdGd+XMm4mgq0MvPka0xWHaN2SRSrqbEHiDXooyUldcDzcouLyviXfcn+Ef8Arn+xaptpfyL6F3sz+J/X8HG+yE4aOwJ+OPAfUrOzXacvoNpJumrdSkcg3ot6jVxmXUpd3LobC3bw3wfBMWXnPHJMykX5uUiNSO3jb6wqmxNTeYlRT4WX5LvC091h22tXdmveQb0W9Rq5zLqUm7l0M7Ze0sRhzeEuoPFSt1bvUixrlVp0qqtI7Uqlak/ZubQEaOFtzJCqtb5hLKGsOlePTpXnJq0mkeki7pMx1YoSCOxlI0I6QR1VhNp3Rlq5r7evZYw85Cf8TgPH2A8VParAjwFehwtbe003x5nnMZQ3VRpcHwIapJFFAXTyZ7NzzNIeA5g8dT9g+2qzaVS0VD7lrsynq5/Y3OBVMXIoBQCgFAdZUDAqeBFqA0bv/s0xYjNbRxr/ADLofwNXuz6uanl6FFtKllqKXUrFTyuOQbajjQJ21RdNi72q4CYs2bgJgL3HQJFH9w1678aqsTs/+1Lw/Bb4baH9aviTu09kxYlAZedpZJ4iGIHQCRoy9h1HZUOlXq4d28mTa2HpYhX80dNj7I+DYdlzrIrTFgQCDbIBqCND66Yquq0lJLkMLQdGLje+pKYW4jzAtbPY89VA0BvzuPhUeKXN2JDb5IyDiFBGRpJG6rc2/quR6qxdmSMx+2kw2d5mJkYABEILgXBJI4KNLa2rvQw06r00XU4VsTCktdX0Inz6h6sR60qX6tqdyIfrOn2sHfqDqxHrSnq2p3LzHrOn2smMU1zmuTdVbncbFQdbdV7VWyVm0WSd1c9sdPnZ9NY3EZPWMiOpPbziPCt5wyqL6o1jO7a6P/hMqO/4GTDHp+MHhcfjVlsy9pfYrNqW9nrqU2rUqBQG6PJvsvkoFLDnWzHvbX1gWFedxlTeVW/selwdPd0UvuXOopJFAKAUAoBQFH8pOxuViLKLsOcO8cR4ipeDrbuqr8HoRcZR3lJpceJpyvQnmxQCgMrA7QlhN4pHQ/VYj7K0nTjPSSudIVZw+F2L9u3tSXEYUtM2YrMQDlVdMg45QL95qkx1KFOaUFbQvMDWnVptzd9TneHa8mHwyGMIS0pHPQNbmjgDTBUIVZNSM42vKjBOJTcVvNipBZpmA6kAjHqQCraGFox4RKeWMrS0cic8nkgIxKuAysq5gdbqSVbj2NUTaN4qMlyJmzXmzxlzK/t/Yz4aQqbmM6xv0Ovf1jpHRUyhXjVjdceZCxGHlRlZ8OTIw13I5tduCf04/wCxa8vV+N/U9XD4UZWIw1nZV1aRhIQOjmKqj1C/jWZzzKK6IRhlbfX/AMNfb67RWWcIhvHCuQH0m4u3dmJHcBV3gqLp09eLKHH1lUqWXBFfqYQiU3a2fy2IRLXUc5u4fmbDxqPiqu7pN8+RJwdLeVUuXM37s7D5I1Xp4nvrzZ6UyqAUAoBQCgFAY+Pw/KIV6eI76A0Pvbso4ecgCyNdl7OseB+8V6HB1t7T14riedx1Hd1NODISpZDFAKAvm5P8I/8AX/wWqXaX8i+hebM/if1/B035/hYv6x/srbZnxy+hjaf8a+pRquCkJjdfa64aUs4JR0KMF4i9iCL6EggfbUbFUN9DKuJKwmIVGd3wLjHt7ByLkaZSjcY5ont61BAPaCKq1hMRTd4+TLZ4zDVFaT8UYc27+zn1WdE7FxKEeAk53rqRHEYtcYX+xHlhsI+Erfcn8YgVsqm6hUAN73GRdbjSqubbk2y0jwVit77byOsj4eIZNFDve7MCimwPzV16NTVrgsLHKqktSpx2LkpOlHQo9WhUigNq+TLYWVOVcatZj3fNH41RY+vnqZVwRf4Chu6eZ8WbGqATxQCgFAKAUAoBQFO3/wB3uXiJUDNxB6m/I8Kk4Wvup35cyPiqG+puPPkaXkQqSrAgjQg9Br0SaeqPNNNOzOtZMHrDhnf5CM38qk/dWrklxZtGEpcEX/dfBPDhcsqlGeUuFOhy5VFyOi5va/VVJtCpGdRZXeyL3Z9OUKXtK2p13swTy4UcmpcpJmYAXOUra9uNris7PqRhNqT4mNoU5TprKuDKFLh3X5SMvepH31dKSfBlHKEo8UeVbGooDMw+yppCFSKQk8OYfv4VzlVhFXbR1jQqN2UWbNmWxC8cqqviqhT9orzU3eTZ6eKskiob67JlM5nRGaORUN1BazBQrKbcDcHwIq6wNeG6UW9UUuPoT3rmldMq7oQbEEHqIsanJ34Fc007Mmt0tjHETC4ORSC3aehfH7qi4zEbqGnF8CZgsPvZ3fBG9tn4URoF6envrzx6EyaAUAoBQCgFAKAUB0ljDAqeB0oDUvlD3YKMZ0Ha/aPS8OmrXAYq3u5fb8FVtDC395H7/koN6tymLLu/vccNDyPJ5hmLXEhQ6gCxsNeFQsRglWlmvYn4fHOjDLluZb78g/8A1l8ZWP5VxWzI93kdvWj7fM5j35A1+DAHrEzD8KPZke7yM+tH2+Zi7f3vOJhMPJZbsGzGQudL8Liu2HwSozzXucMRjnWhly2KxeppAO8MmVg3GxB9WtYaurGYvK0y5SeUAnjBx6OXa3qtwqs9WLu8i19aPt8zw89x9GT3r1n1ZHuMetH2+Z6R79gcMPbunYf41j1Wu7yM+tH2+ZD7Sxb4/EqUSzFVQDNm0HzixqXCMcNS1ehEqSliqqsjbm5u764eJdNeN+snix/Dsqir1pVZuTL2hRjSgoostcTsKAUAoBQCgFAKA4JoDUPlL32lgxCx4ZlvYs9xfqCjj02Y+qpmHoKabkcpza4Fdxm9e0ljjd2gIkQOqjKz5DezGMNmCm1rkWrsqFJvhwNc0rEd54Y3/rj1OUfu/FvR7+zjW+6h+s0u/wBRm4Xbu0JELrHBYM6G8SqQ0cfLOCpIOia9+lYdOmnxfibamGu+GNNrRxnMLrbD/KHWvWB2Vncw6+Zrd/qOp3yxmpyR2Byk/B+DdXf2Vncw/WLv9R6wb2Y55VhWOIyswUJyFiWPAWJuKw6UEr3fiZu/1Hri94toRhC8UXxgJW0Aa9mZCNDo2ZW5vGsKnTfB+YbaMfzxxv8A1x/Ky/w/zvR7+zjWdzDr5i7/AFHI3vxpNhHHe17fBjw6+699abmHXzF3+o74/erHQ5eUSEBlV1PIggqyhxYg9RGl7iipQlwb8Q20ZWM21tGK+aOE5XVCFiDnMyCUaKb/ACGBvWqhTfN+Jl3R1wu8O0mXPHHEdHJAiXMojsXJW+YWuOI1o6VLg/8AQnLkeD+ULaC8So6rxEcPH/b09GpfrGeRuzcra64nDRuGBLC516eka9RuKr6kMsmjvF3VywVoZFAKAUAoBQCgIvamznkDZZGFxoOgadHR66ygfOm+expcLiWWZi5bnBzxbWxv2g9A7KtaNRTjoRpqzLBszeiCNsFI0z5cPBkeBcOOc2V1Pxp1ZDmHNOgtetJU5NSVuL43/wCDKktBhN6oEbDlpp3WNnDpyfNYs0xGINiCZLSIcoseaeyjpyaen7poMyOzb04Z2fO7i8shzLDxSTC/B82XOSCGF7EkkU3clb8/O5nMj2l32gyoFLqRBIoyxkGOQwLEtmz63YZrqFA00vc1hUZfv1DkjjF744ZnjdXmypiuVaIRjLMpdHzsSflKAQB12oqUkmvl4cRmRDYzeGM7ThxasxjjaK7BCjMqWzWUsTqLjU3PTW6g924/U1us1yawu+cCiFS8pEcqP8g9E07lrX+VlePtPhWjoyf78kbZ0Y+zN8YUwyJKZXlEuZhluG/eRPyuYn5eQZLce21ZlSbldfulhmViw7G3gw8szGKR1jSNM0jKsdwpxBKsGe+X4xTcX16K5TpyUdf3gZTTehSN49vRz4SOBWclOSsCpAULAsbW6ueDp41IhBxm39f9NZSTViak3twwJkjeUPJmYjkypib4IMOozA867i9xwBrTdSfH91uZzrkcYve+AmXK0qiT4UCwQgjlo1CH5Q+cvX0A1iNKS8vIOSIjf/aXLSQCwGXDxs4U3HKyASSfeviDXSjGyf1NZvUvHkl3bnEXLNKyo4zLH0AdDcL5iNdCNLXqJiaicrJcOZ1pp2ubWw0RVbFi3aaiHQ9aAUAoBQCgFAKAq29G5MOOcPN82+W1wRe19QewV1p1ZQ+E1cU+JC/skwfU3tt+db+lVDG7icfskwf1vbb86elVBu4nP7JMH1N7bfnT0qoN3ExcZ5LcKguI2YdkjfaKz6VUMbtFR2lsbBwG0uEmHUwmJB7jb/danUoTqq8ZrwIVbEbp+1B+OhhZNnfRpffV19Grdy8Dh6wp9r8Rk2d9Gl98aejVu5eA9YU+1+IEezvo03vvCno1buXgPWFPtfiWHZG5WGn1+CyoOjNKST4DUDtNQqtaVN2Uk/sT6Xtq7jb7lij8kuEIuQQerOx/GuPpVQ7buJ2/ZJg/re2351j0qoN3Efskwf1vab8/9tT0qoN3E4/ZHg+o+0351n0qoY3cS8bKwIhjEY4DQd3AVHbu7nQzKwBQCgFAKAUAoBQCgFAKAUAoCO2hseOUEFRrx0uD3jhWVJxd0YcU1ZlE255OF1aLm93OX2eI8KsKW0Zx0nr/AKV9XZ1OWsdGQGB3AmZ7OwAB+aCxPrAA8akz2lC3srUjQ2XO/tPQvWwdxoobEqM3Wec3r4Dwquq4qpU0b06FlSwtKl8K16lsw+GVBZQB958ajEg9aAUAoBQCgFAKAUAoBQCgFAKAUAoBQCgFAKAUB1VAOAAvxsKA7UAoBQCgFAKAUAoBQCgFAKAUAoBQCgFAKAUAoBQCgFAKAUAoBQCgFAKAUAoBQCgP/9k=">
            <a:hlinkClick r:id="rId2"/>
          </p:cNvPr>
          <p:cNvSpPr>
            <a:spLocks noChangeAspect="1" noChangeArrowheads="1"/>
          </p:cNvSpPr>
          <p:nvPr/>
        </p:nvSpPr>
        <p:spPr bwMode="auto">
          <a:xfrm>
            <a:off x="114300" y="-1036638"/>
            <a:ext cx="2162175" cy="2162176"/>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7416" name="AutoShape 8" descr="data:image/jpeg;base64,/9j/4AAQSkZJRgABAQAAAQABAAD/2wCEAAkGBxQTEhUSEhQVFhQXGBwXGBcYFBwXHRgZHh4dGh0cHhkaHCggIBwlHhwYIzEiJSkrLy8uHiAzODMsNyotLywBCgoKDg0OGxAQGzQkICYuLC8sLzQsLzQsLDQsNSwsLC0sLDQ3LCwsLCwsLywsLCwsLCwsLCwsLCwsLCwsLCwsLP/AABEIALUAtQMBEQACEQEDEQH/xAAcAAEAAgIDAQAAAAAAAAAAAAAABQYEBwECAwj/xABFEAACAQIDAwcGCwgCAgMAAAABAgMAEQQSIQUGMRMiQVFhcYEHFlKRkpMUIzJCVGKhscHR0hckNHJzssLwM1Oi4RVEgv/EABoBAQACAwEAAAAAAAAAAAAAAAAEBQECAwb/xAA0EQACAQIDBgIKAwADAQAAAAAAAQIDEQQSIQUTMUFRUpGhFBUiIzJhcYHR8DNCscHh8UP/2gAMAwEAAhEDEQA/AN40AoBQCgFAKAUAoBQCgFAKAUAoBQCgFAKAUAoBQCgFAKA8MZiOTQta9ui9qAgm3whHFohbj8ctbZJdDF0PPGD0ovfLTJLoLoeeMHpRe/Xupkl0F0PPGD0ovfL3UyS6C6HnjB6UXvl/3oNMkuguh54welF79f8Aeg0yS6C6HnjB6UXvl7/upkl0F0PPGD0ovfLTJLoLoeeMHpRe/Xv+6mSXQXQ88YPSi9+tMkuguh54welF79aZJdBdDzxg9OL360yS6C6HnjB6UXvlpkl0F0PPGD0ovfLTJLoLoeeMHpRe+Xu++mSXQXQ88YPSi98tMkuguh54wenF79aZJdBdDzxg9KL36/71UyS6C6MrZ+8UczhUynWxKyBreqsOLXEzcmqwBQCgI3b7Wi8aA+Z9ibHfFyOEKIqqZJJHNljTrJtfpq5nNQ4kVK5325sBsOY+dHMkqlo5IjmVwps3RcEG1wesViE83yDjY8MLsppIJpwVywlAwPE5yQLeqtnKzS6hIYbZTPBNOCAsWS4PE5yQCOzSsOVmkLGFk4C2p4C3GtrmBk7Oi/Do6+6lwZi7KY4d8ToFSQRFTxuVzX7rVjN7VhbS5h5Oi2p4C3Gs3BwV7PsoCTfYTg4UXX96AZOy7lOd4i9a51r8hY6bU2TyOYM6M6ytEUW9+aPlcLZSdOu9IzuZasddkbJbEScktlOV2uwNuYpcjhxsKzKWVXCVzBK9Yt3ismCxNuiViDyYjDRyNGJRA75XyG5B4WBIFwONc97rZJ/U2ykBh4M7KoHymCg20uTb8a6N2NTI2vs44eaSB7Fo3ZCRwJBsSL9FxWIyzK6DVmYhW3EfZWQSGxtjviJuRWytld+cCLBFLno6QPtFazmoq5lRu7Fy8islsTKB0rGfUx/VUbGL2Ub0uJvqq87igFARG83/ABadf4GsriGfP+47o0eLwzSJG2Iw4SMu2VS4YMFLHQXtxq1rXupdGRocGia3c2MMK8hGMT4RyNzFh54o7862U4iRWW4GthrWk55lw0+f4NoqxI7zyROceqyRkmPCSN8ahz5LmUhho7jpsNequdNNKP3MvmSO1tor8c2IxEEmDOJwrQxrIjFYQ4LcxdQoHEHqNYjHhZa2dzL+fA5xO1F+F4TlGjYDFs8cpxcUpROTbQBEXJEdNGJ1rCj7Lt06DmiB3d2/iZ4cURi0XGZ4gjyukfxAZiyqW0ygm5HVXWcIxa0018TVNtMkdrSxcvieWaMrHj8NLIpZQWiyqpIXiyg8QOjorWN8qt0Zl8dTNxW0x8LwnKNGQMU7pKcXFKVTk20ARFyRHSwY8a1UfZdunT91Mviik7xbWbE4CCSaQSTriZUvzcwiyqyiw1y3JtXeEVGbS4WNJO6RLYfbqRJspOTw0nMGZ5FzNF8aenMMthrr31q4Xcnd/qCdrEnhMfCJ0LyRW/8Ak8QwLMpAvh2Ebn6ucrzuFc3GVnbtX+m6tzPaHGTxnAyYueKSYDG/GB1dSeTOUFhZSeAt3CjUXmUVpoY1XEpO9G02xGEwMsziTEFZ1kbm5sqyWQNYdXC9SIRUZyS4aGkndIs+ChzxIMc+z5sMIcvLiUCdQFORRY5iway6jhXFuz9m6fTkbpdTxxWMmMMBw+Jw64ERQK0JkRWDgrygKHncpmuc3V66Wjd3TvqY15cDK2pt9ZZMYuJlSSCLGwNEpKkCPlCGK24rbjxrEYWUbLVpmW+JlzbRUSRnHYjDy/vufDlXRxHBkcAnL8mPMY9D1dlaqOnsp8NfqL9TjDY343CLi8RBJir4ocoJEIEbxMsas680AtwBPTRx0eVaaGU+vEgfI8hXGOp6IwDY3Fw6jiND061vjNYL6mtLifQFVx3FAKAid5ReK3WfwNZXEM+fF3VQC3w2Dh6Mn6auPe9j8iBvqPejnzVj+mYf2X/TT3vY/Ib6j3oDdVPpkHsv+mnvex+Q31HvQ81U+mQey/6ae97H5DfUe9DzVT6ZB7L/AKae97H5DfUe9EpsTBthSxixmEOYC4eAyC41BAZdCD0itJwnLjB+JlYikv7owsbsHlpGllx0DO5LMxV9T7NbJVErKm/Iw69J/wB0eA3VT6ZB7L/prPvex+Q31HvQ81k+mwezJ+mnvex+Q31HvQ81k+mQey/6ae97H5DfUe9HvgdgCKRZY8bh86G63jci/aCtjWGqjVnB+Q39Ff3Rl7bwTYoqZsbhrICERImRFBNzZVW2p1NawhOPCD8UZeIpP+6I7zWT6bB7Mn6a3972PyMb6j3o481U+mQey/6ae97H5DfUe9DzVT6bB7L/AKae97H5DfUe9DzWT6bB7L/pp73sfkN9R70PNZPpsHsyfpp73sfkN9R70PNVPpkHsv8App73sfkN9R70W7ya7GWHEsyzxy3ULZAwtzgbnMOyouKz5VmjY7UZwk3ldzdVQCSKAUBG7eX4vxFAfPDrYkHiDavWXvqeRaadmdaAUAoDM2XsuXEPkiQsek8Ao62Y6Ad9c6lWFNXkzrSozqu0UW7Zu5UQtyrvK3oRc1R3uQTbuA76rKu0m9IItKWzIrWbuZzRbPh5pGFBHQWaY+JBIrmpYyprr/h1y4OGmn+nCvs6TT908VaL/wAtAPXRrGR11/0J4OWmh547dDDHgJYSeBVhKhHWL6kdzUhtGrF2kr+RiezqMl7OhWNubtSYdeUDLJFcDOulieAZTqKscPi4VtFoyuxGCnRWbiiDqUQxQCgFAKAUAoBQF28ly/HP/wDj7zVXtP4Y/ctdl8ZfY3LVOXIoBQGFthbxN2WNAfPW0ktNKOp2H2mvUUneEX8keVr/AMkvqzGrocxQEtu7sRsTIRfLGusj2+SOodbHoFR8RiI0Y3fHkSMNhpVpWXDmbCw8cccZRAIoEGZieocWY/OY/wDoVQynOtPXVs9DGMKMLLRIpG8G87zXjivHBwyjQv2uem/VwFXWGwcaSu9WUmKxsqrajpEr1TCCKAmt3t4XwxCm7wE8+M9XSV9Fu0eNRsRho1l8+pLw2LlRfVdC4bzRg4KYqcylY5UPWpYAH/ytVVg04YhRfzRbY20sO2vka1q+PPGRhcFJIbRxu56kQt9wrWU4x+J2N405y+FNkiN1cZa/waXuy6+rjXH0uj3I7+hV+0wMXs6aL/likT+ZGX7xXWNSEvhaZxlRqR+KLRi1ucxQCgFAbA8lEXPdvrKPUCfxqo2m9Youdlx9mTNt1VFqKAUBj49bxuPqn86A0BvPHlxUo+tf1gGvSYR3oxPN41WryIupBFOQKA2hs/ADDwpAPlfLkPXIRr4KLAePXXnMVWdWo3y5HpsNRVKmo8+ZCb9Y/JHHhlOrjlZO7UIv3t4ipuzaPGo/oiDtKtZKmvqyk1bFOKAUAoCx4PeULgpMK6FmIKo19ArENYjibMLi3XUOeFvWVVO3UnU8Zag6TV+hM7v7qxxqJcUAXy5yjGyRLxzSdZt83tF6i4jGylLd0vH8EvDYGMI56v8A0eO09+yvxeFRQg+c68f5YxZQO8E1vT2enrVd2c6u0raUloRke+uJB1ELDqaIWPs2PqNdns+i+XmcFtGsny8C3bA28uJQlboy25SInMpUm2Zb8V11Bva9VmJw0qDunoWuGxUa8eGvNGv94YgmKnUCwEjAAd5q7oO9OL+RR4lWqyXzI6upwFAKA2h5JYOaW62Y+oAfjVJtKV6iXyL3ZsbUr9WbLquLEUAoDh1uCOugNEb+QZcVf0lB9Vx+FX2z5Xo26ModpRtVv1RXKnFeSm6+GEmLgQ8OUUntC84j1A1xxEstKT+R3wsM1aK+ZsR2LMT0sb+uvNHpigb4z58ZN1K2QdyjL+FejwkctGKPOY2V60j32Nuq+Ih5YSIilioBDEm1r8BpxrnXxkKUsrR0oYGVWGe5ktuRL0TQHvZh/jXNbSpc0zpLZlTk0F3Il6ZoB3Mx+5KPaVLkmYjsypzaPLau6DwwtNyiMEtmADA2JsLXHWRW9HHQqTyJGtbASpwc78DG3MwokxceYXVM0hHXkUsB6wK6YyeSi2voc8DTz1lflqWzetmOCmI1JdC/8tz9mbL9lVWz7b5X+ZbY9N0Hb5EH5jy5QTNECQDY59Li/ELbpqc9o007WZAWzJtXudDuRN/3Yf22/RWfWNH5mvqyr1RJbvbuT4aYSh8O4ysrLyji6sLcRGTobHwrjiMXRqwy6+B3w2DrUZ5tPH/ogd88I6Yp2fLeX43mkkAMTpqAeg9FTMJOMqSy8tCHjabhVd+epB1JIgoBQG5fJfhsuHU9ak+01x9gFeexss1aR6TBRy0Yl2qIShQCgFAah8quEtIj20uynxsw/wAqttmS+KP0ZU7UjpGX1KFVsU5ObktbHQdpZfFkZR9pFRsYr0JEvA/zxL5CecveK86eiNb7woRipwf+1/tYmvTUHenH6I8xiItVZJ9WdMDtaaEWildBe9lawvwvbwFZnShN3krmKdepTVouxfNgbRbEYYSSW5RXMbMBbOLBgSB87UjwFUeNoxpVLR4MvcFWlVp3lxWh5bzbRkgwytEcrPJlLDiFC3sD0XrfAUo1JvMr2NMfWnTprLzZSMVtaeQZZJZGU9BckeqrmNKEXeKKWdepNWlIztzcSExkWY2Vs0ZPVnUoPtIrljIZ6Mkv2x1wU8lZfPQv3ySysoIIKup4MDxBrz0ZOLuj0TSasyHxuBxcVnwU8kka68gzZmUcbBT8te7W3RVnSr0KulVJPr+8Cuq0a9LWlJtdP3iTOJ43tluFa3USoJHrNVklZtFindXKnvftyePENBFI0aIqiynLclQxJI1JuT4Wq6weHpukpNXbKbG4mrGq4xdkirYnEvI2aRmduF2JJ9ZqdGKirRViunOU3eTueVbGooDlVubDidKXsZSu7I3/ALo4Xk4FXqCr7IAry1SWabl1Z6qnHJFR6Im60NxQCgFAUXyoYHNAzDoAb2Tr9hqZgZ5ay+ehExsM1F+Jp6vQHnD3wOJMUiSLxRlYd4N61nFSi4vmbU5uElJcjac5BOZPkOA6n6raj8vCvLyi4uzPVJpq6KTv5hcuJEoHNmUPfozDmuO8EX8R11e4CpmpW6FFtGnlq36lbqaQC+bk/wAI/wDX/wAFql2l/IvoXmzP4n9fwdN+f4WL+sf7K22Z8cvoY2n/ABr6lGq4KQ7BTxF9PsrFzKT4oumw960dRHijlcaLNa4I6A4HT9YePXVVicA281Pw/BbYXHq2Wr4/ksZjIAYEFTqrqQynuYaVVyi4uzRappq6Mj4Zm0lGb63Bh49PcawZKVv1sl+WfFJz4Wy84cUIVVs46NRx4GrvA14OCp80Um0MPPO6i4FTqwK0UAoCS3dw3KYmJejNc9w1/CuGJnkpSZIwkM9aKPoDZ0WWNR2XPeda80emMmgFAKAUBF7x4QSQsCLjUHuIsfvraMnFpoxKKkmmfPuJgKOyNxUkHwr1EZKUVJczylSDhJxfI8q2NS7bl7WDoMJIeeLmEnpB1Mfr1XvI6qqdoYb/AOkfv+S42fib+6l9vwTW09nDERNA1la+aNjplfhY9QbQHq0NQsNXdGd+XMm4mgq0MvPka0xWHaN2SRSrqbEHiDXooyUldcDzcouLyviXfcn+Ef8Arn+xaptpfyL6F3sz+J/X8HG+yE4aOwJ+OPAfUrOzXacvoNpJumrdSkcg3ot6jVxmXUpd3LobC3bw3wfBMWXnPHJMykX5uUiNSO3jb6wqmxNTeYlRT4WX5LvC091h22tXdmveQb0W9Rq5zLqUm7l0M7Ze0sRhzeEuoPFSt1bvUixrlVp0qqtI7Uqlak/ZubQEaOFtzJCqtb5hLKGsOlePTpXnJq0mkeki7pMx1YoSCOxlI0I6QR1VhNp3Rlq5r7evZYw85Cf8TgPH2A8VParAjwFehwtbe003x5nnMZQ3VRpcHwIapJFFAXTyZ7NzzNIeA5g8dT9g+2qzaVS0VD7lrsynq5/Y3OBVMXIoBQCgFAdZUDAqeBFqA0bv/s0xYjNbRxr/ADLofwNXuz6uanl6FFtKllqKXUrFTyuOQbajjQJ21RdNi72q4CYs2bgJgL3HQJFH9w1678aqsTs/+1Lw/Bb4baH9aviTu09kxYlAZedpZJ4iGIHQCRoy9h1HZUOlXq4d28mTa2HpYhX80dNj7I+DYdlzrIrTFgQCDbIBqCND66Yquq0lJLkMLQdGLje+pKYW4jzAtbPY89VA0BvzuPhUeKXN2JDb5IyDiFBGRpJG6rc2/quR6qxdmSMx+2kw2d5mJkYABEILgXBJI4KNLa2rvQw06r00XU4VsTCktdX0Inz6h6sR60qX6tqdyIfrOn2sHfqDqxHrSnq2p3LzHrOn2smMU1zmuTdVbncbFQdbdV7VWyVm0WSd1c9sdPnZ9NY3EZPWMiOpPbziPCt5wyqL6o1jO7a6P/hMqO/4GTDHp+MHhcfjVlsy9pfYrNqW9nrqU2rUqBQG6PJvsvkoFLDnWzHvbX1gWFedxlTeVW/selwdPd0UvuXOopJFAKAUAoBQFH8pOxuViLKLsOcO8cR4ipeDrbuqr8HoRcZR3lJpceJpyvQnmxQCgMrA7QlhN4pHQ/VYj7K0nTjPSSudIVZw+F2L9u3tSXEYUtM2YrMQDlVdMg45QL95qkx1KFOaUFbQvMDWnVptzd9TneHa8mHwyGMIS0pHPQNbmjgDTBUIVZNSM42vKjBOJTcVvNipBZpmA6kAjHqQCraGFox4RKeWMrS0cic8nkgIxKuAysq5gdbqSVbj2NUTaN4qMlyJmzXmzxlzK/t/Yz4aQqbmM6xv0Ovf1jpHRUyhXjVjdceZCxGHlRlZ8OTIw13I5tduCf04/wCxa8vV+N/U9XD4UZWIw1nZV1aRhIQOjmKqj1C/jWZzzKK6IRhlbfX/AMNfb67RWWcIhvHCuQH0m4u3dmJHcBV3gqLp09eLKHH1lUqWXBFfqYQiU3a2fy2IRLXUc5u4fmbDxqPiqu7pN8+RJwdLeVUuXM37s7D5I1Xp4nvrzZ6UyqAUAoBQCgFAY+Pw/KIV6eI76A0Pvbso4ecgCyNdl7OseB+8V6HB1t7T14riedx1Hd1NODISpZDFAKAvm5P8I/8AX/wWqXaX8i+hebM/if1/B035/hYv6x/srbZnxy+hjaf8a+pRquCkJjdfa64aUs4JR0KMF4i9iCL6EggfbUbFUN9DKuJKwmIVGd3wLjHt7ByLkaZSjcY5ont61BAPaCKq1hMRTd4+TLZ4zDVFaT8UYc27+zn1WdE7FxKEeAk53rqRHEYtcYX+xHlhsI+Erfcn8YgVsqm6hUAN73GRdbjSqubbk2y0jwVit77byOsj4eIZNFDve7MCimwPzV16NTVrgsLHKqktSpx2LkpOlHQo9WhUigNq+TLYWVOVcatZj3fNH41RY+vnqZVwRf4Chu6eZ8WbGqATxQCgFAKAUAoBQFO3/wB3uXiJUDNxB6m/I8Kk4Wvup35cyPiqG+puPPkaXkQqSrAgjQg9Br0SaeqPNNNOzOtZMHrDhnf5CM38qk/dWrklxZtGEpcEX/dfBPDhcsqlGeUuFOhy5VFyOi5va/VVJtCpGdRZXeyL3Z9OUKXtK2p13swTy4UcmpcpJmYAXOUra9uNris7PqRhNqT4mNoU5TprKuDKFLh3X5SMvepH31dKSfBlHKEo8UeVbGooDMw+yppCFSKQk8OYfv4VzlVhFXbR1jQqN2UWbNmWxC8cqqviqhT9orzU3eTZ6eKskiob67JlM5nRGaORUN1BazBQrKbcDcHwIq6wNeG6UW9UUuPoT3rmldMq7oQbEEHqIsanJ34Fc007Mmt0tjHETC4ORSC3aehfH7qi4zEbqGnF8CZgsPvZ3fBG9tn4URoF6envrzx6EyaAUAoBQCgFAKAUB0ljDAqeB0oDUvlD3YKMZ0Ha/aPS8OmrXAYq3u5fb8FVtDC395H7/koN6tymLLu/vccNDyPJ5hmLXEhQ6gCxsNeFQsRglWlmvYn4fHOjDLluZb78g/8A1l8ZWP5VxWzI93kdvWj7fM5j35A1+DAHrEzD8KPZke7yM+tH2+Zi7f3vOJhMPJZbsGzGQudL8Liu2HwSozzXucMRjnWhly2KxeppAO8MmVg3GxB9WtYaurGYvK0y5SeUAnjBx6OXa3qtwqs9WLu8i19aPt8zw89x9GT3r1n1ZHuMetH2+Z6R79gcMPbunYf41j1Wu7yM+tH2+ZD7Sxb4/EqUSzFVQDNm0HzixqXCMcNS1ehEqSliqqsjbm5u764eJdNeN+snix/Dsqir1pVZuTL2hRjSgoostcTsKAUAoBQCgFAKA4JoDUPlL32lgxCx4ZlvYs9xfqCjj02Y+qpmHoKabkcpza4Fdxm9e0ljjd2gIkQOqjKz5DezGMNmCm1rkWrsqFJvhwNc0rEd54Y3/rj1OUfu/FvR7+zjW+6h+s0u/wBRm4Xbu0JELrHBYM6G8SqQ0cfLOCpIOia9+lYdOmnxfibamGu+GNNrRxnMLrbD/KHWvWB2Vncw6+Zrd/qOp3yxmpyR2Byk/B+DdXf2Vncw/WLv9R6wb2Y55VhWOIyswUJyFiWPAWJuKw6UEr3fiZu/1Hri94toRhC8UXxgJW0Aa9mZCNDo2ZW5vGsKnTfB+YbaMfzxxv8A1x/Ky/w/zvR7+zjWdzDr5i7/AFHI3vxpNhHHe17fBjw6+699abmHXzF3+o74/erHQ5eUSEBlV1PIggqyhxYg9RGl7iipQlwb8Q20ZWM21tGK+aOE5XVCFiDnMyCUaKb/ACGBvWqhTfN+Jl3R1wu8O0mXPHHEdHJAiXMojsXJW+YWuOI1o6VLg/8AQnLkeD+ULaC8So6rxEcPH/b09GpfrGeRuzcra64nDRuGBLC516eka9RuKr6kMsmjvF3VywVoZFAKAUAoBQCgIvamznkDZZGFxoOgadHR66ygfOm+expcLiWWZi5bnBzxbWxv2g9A7KtaNRTjoRpqzLBszeiCNsFI0z5cPBkeBcOOc2V1Pxp1ZDmHNOgtetJU5NSVuL43/wCDKktBhN6oEbDlpp3WNnDpyfNYs0xGINiCZLSIcoseaeyjpyaen7poMyOzb04Z2fO7i8shzLDxSTC/B82XOSCGF7EkkU3clb8/O5nMj2l32gyoFLqRBIoyxkGOQwLEtmz63YZrqFA00vc1hUZfv1DkjjF744ZnjdXmypiuVaIRjLMpdHzsSflKAQB12oqUkmvl4cRmRDYzeGM7ThxasxjjaK7BCjMqWzWUsTqLjU3PTW6g924/U1us1yawu+cCiFS8pEcqP8g9E07lrX+VlePtPhWjoyf78kbZ0Y+zN8YUwyJKZXlEuZhluG/eRPyuYn5eQZLce21ZlSbldfulhmViw7G3gw8szGKR1jSNM0jKsdwpxBKsGe+X4xTcX16K5TpyUdf3gZTTehSN49vRz4SOBWclOSsCpAULAsbW6ueDp41IhBxm39f9NZSTViak3twwJkjeUPJmYjkypib4IMOozA867i9xwBrTdSfH91uZzrkcYve+AmXK0qiT4UCwQgjlo1CH5Q+cvX0A1iNKS8vIOSIjf/aXLSQCwGXDxs4U3HKyASSfeviDXSjGyf1NZvUvHkl3bnEXLNKyo4zLH0AdDcL5iNdCNLXqJiaicrJcOZ1pp2ubWw0RVbFi3aaiHQ9aAUAoBQCgFAKAq29G5MOOcPN82+W1wRe19QewV1p1ZQ+E1cU+JC/skwfU3tt+db+lVDG7icfskwf1vbb86elVBu4nP7JMH1N7bfnT0qoN3ExcZ5LcKguI2YdkjfaKz6VUMbtFR2lsbBwG0uEmHUwmJB7jb/danUoTqq8ZrwIVbEbp+1B+OhhZNnfRpffV19Grdy8Dh6wp9r8Rk2d9Gl98aejVu5eA9YU+1+IEezvo03vvCno1buXgPWFPtfiWHZG5WGn1+CyoOjNKST4DUDtNQqtaVN2Uk/sT6Xtq7jb7lij8kuEIuQQerOx/GuPpVQ7buJ2/ZJg/re2351j0qoN3Efskwf1vab8/9tT0qoN3E4/ZHg+o+0351n0qoY3cS8bKwIhjEY4DQd3AVHbu7nQzKwBQCgFAKAUAoBQCgFAKAUAoCO2hseOUEFRrx0uD3jhWVJxd0YcU1ZlE255OF1aLm93OX2eI8KsKW0Zx0nr/AKV9XZ1OWsdGQGB3AmZ7OwAB+aCxPrAA8akz2lC3srUjQ2XO/tPQvWwdxoobEqM3Wec3r4Dwquq4qpU0b06FlSwtKl8K16lsw+GVBZQB958ajEg9aAUAoBQCgFAKAUAoBQCgFAKAUAoBQCgFAKAUB1VAOAAvxsKA7UAoBQCgFAKAUAoBQCgFAKAUAoBQCgFAKAUAoBQCgFAKAUAoBQCgFAKAUAoBQCgP/9k=">
            <a:hlinkClick r:id="rId2"/>
          </p:cNvPr>
          <p:cNvSpPr>
            <a:spLocks noChangeAspect="1" noChangeArrowheads="1"/>
          </p:cNvSpPr>
          <p:nvPr/>
        </p:nvSpPr>
        <p:spPr bwMode="auto">
          <a:xfrm>
            <a:off x="114300" y="-1036638"/>
            <a:ext cx="2162175" cy="2162176"/>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17418" name="Picture 10" descr="http://www.calderglen.s-lanark.sch.uk/CalderglenNewEnglishWeb/Graphics/Calderglen-badge-WEB.gif"/>
          <p:cNvPicPr>
            <a:picLocks noChangeAspect="1" noChangeArrowheads="1"/>
          </p:cNvPicPr>
          <p:nvPr/>
        </p:nvPicPr>
        <p:blipFill>
          <a:blip r:embed="rId3"/>
          <a:srcRect/>
          <a:stretch>
            <a:fillRect/>
          </a:stretch>
        </p:blipFill>
        <p:spPr bwMode="auto">
          <a:xfrm>
            <a:off x="0" y="116632"/>
            <a:ext cx="1905000" cy="1905000"/>
          </a:xfrm>
          <a:prstGeom prst="rect">
            <a:avLst/>
          </a:prstGeom>
          <a:noFill/>
        </p:spPr>
      </p:pic>
      <p:pic>
        <p:nvPicPr>
          <p:cNvPr id="12290" name="Picture 2" descr="http://t3.gstatic.com/images?q=tbn:ANd9GcSwcfg2hj-yoYmu3bdKdNEtFhcaoWu3gBwyNV1OQenhqFse1EraDg"/>
          <p:cNvPicPr>
            <a:picLocks noChangeAspect="1" noChangeArrowheads="1"/>
          </p:cNvPicPr>
          <p:nvPr/>
        </p:nvPicPr>
        <p:blipFill>
          <a:blip r:embed="rId4"/>
          <a:srcRect/>
          <a:stretch>
            <a:fillRect/>
          </a:stretch>
        </p:blipFill>
        <p:spPr bwMode="auto">
          <a:xfrm>
            <a:off x="7308304" y="188640"/>
            <a:ext cx="1656184" cy="16561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229600" cy="1143000"/>
          </a:xfrm>
        </p:spPr>
        <p:txBody>
          <a:bodyPr/>
          <a:lstStyle/>
          <a:p>
            <a:r>
              <a:rPr lang="en-GB" dirty="0" smtClean="0"/>
              <a:t>National 6 </a:t>
            </a:r>
            <a:endParaRPr lang="en-GB" dirty="0"/>
          </a:p>
        </p:txBody>
      </p:sp>
      <p:sp>
        <p:nvSpPr>
          <p:cNvPr id="3" name="Content Placeholder 2"/>
          <p:cNvSpPr>
            <a:spLocks noGrp="1"/>
          </p:cNvSpPr>
          <p:nvPr>
            <p:ph idx="1"/>
          </p:nvPr>
        </p:nvSpPr>
        <p:spPr>
          <a:xfrm>
            <a:off x="457200" y="1196752"/>
            <a:ext cx="8229600" cy="5127848"/>
          </a:xfrm>
        </p:spPr>
        <p:txBody>
          <a:bodyPr>
            <a:normAutofit fontScale="92500" lnSpcReduction="10000"/>
          </a:bodyPr>
          <a:lstStyle/>
          <a:p>
            <a:endParaRPr lang="en-GB" dirty="0" smtClean="0"/>
          </a:p>
          <a:p>
            <a:r>
              <a:rPr lang="en-GB" dirty="0" smtClean="0"/>
              <a:t>The </a:t>
            </a:r>
            <a:r>
              <a:rPr lang="en-GB" dirty="0" smtClean="0"/>
              <a:t>Course is made up of two mandatory Units and a Portfolio of Writing. </a:t>
            </a:r>
          </a:p>
          <a:p>
            <a:endParaRPr lang="en-GB" dirty="0" smtClean="0"/>
          </a:p>
          <a:p>
            <a:r>
              <a:rPr lang="en-GB" b="1" dirty="0" smtClean="0"/>
              <a:t>English: Analysis and Evaluation (Higher) </a:t>
            </a:r>
            <a:endParaRPr lang="en-GB" dirty="0" smtClean="0"/>
          </a:p>
          <a:p>
            <a:r>
              <a:rPr lang="en-GB" b="1" dirty="0" smtClean="0"/>
              <a:t>English: Creation and Production (Higher) </a:t>
            </a:r>
          </a:p>
          <a:p>
            <a:pPr>
              <a:buNone/>
            </a:pPr>
            <a:endParaRPr lang="en-GB" dirty="0" smtClean="0"/>
          </a:p>
          <a:p>
            <a:r>
              <a:rPr lang="en-GB" b="1" dirty="0" smtClean="0"/>
              <a:t>Portfolio of Writing </a:t>
            </a:r>
          </a:p>
          <a:p>
            <a:r>
              <a:rPr lang="en-GB" dirty="0" smtClean="0"/>
              <a:t>Learners will produce a portfolio, comprising two pieces of writing; one </a:t>
            </a:r>
            <a:r>
              <a:rPr lang="en-GB" b="1" dirty="0" smtClean="0"/>
              <a:t>creative</a:t>
            </a:r>
            <a:r>
              <a:rPr lang="en-GB" dirty="0" smtClean="0"/>
              <a:t> and the other </a:t>
            </a:r>
            <a:r>
              <a:rPr lang="en-GB" b="1" dirty="0" smtClean="0"/>
              <a:t>discursive</a:t>
            </a:r>
            <a:r>
              <a:rPr lang="en-GB" dirty="0" smtClean="0"/>
              <a:t>. </a:t>
            </a:r>
          </a:p>
          <a:p>
            <a:r>
              <a:rPr lang="en-GB" dirty="0" smtClean="0"/>
              <a:t>The purpose of this portfolio is to assess learners’ writing skills in different genres, and for a range of purposes and audiences. </a:t>
            </a:r>
          </a:p>
        </p:txBody>
      </p:sp>
      <p:pic>
        <p:nvPicPr>
          <p:cNvPr id="4" name="Picture 3" descr="imagesCAU6O28C.jpg"/>
          <p:cNvPicPr>
            <a:picLocks noChangeAspect="1"/>
          </p:cNvPicPr>
          <p:nvPr/>
        </p:nvPicPr>
        <p:blipFill>
          <a:blip r:embed="rId2"/>
          <a:stretch>
            <a:fillRect/>
          </a:stretch>
        </p:blipFill>
        <p:spPr>
          <a:xfrm>
            <a:off x="7164288" y="116632"/>
            <a:ext cx="1847850" cy="144015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endParaRPr lang="en-GB" dirty="0" smtClean="0"/>
          </a:p>
          <a:p>
            <a:r>
              <a:rPr lang="en-GB" dirty="0" smtClean="0"/>
              <a:t>The Portfolio of writing accounts for </a:t>
            </a:r>
            <a:r>
              <a:rPr lang="en-GB" b="1" dirty="0" smtClean="0"/>
              <a:t>30%</a:t>
            </a:r>
            <a:r>
              <a:rPr lang="en-GB" dirty="0" smtClean="0"/>
              <a:t> of the final grade.</a:t>
            </a:r>
          </a:p>
          <a:p>
            <a:r>
              <a:rPr lang="en-GB" dirty="0" smtClean="0"/>
              <a:t>Pupils will be aware of the internal deadlines for their Portfolio.</a:t>
            </a:r>
          </a:p>
          <a:p>
            <a:r>
              <a:rPr lang="en-GB" dirty="0" smtClean="0"/>
              <a:t>The word limit for each piece is </a:t>
            </a:r>
            <a:r>
              <a:rPr lang="en-GB" b="1" dirty="0" smtClean="0"/>
              <a:t>1300 words </a:t>
            </a:r>
            <a:r>
              <a:rPr lang="en-GB" dirty="0" smtClean="0"/>
              <a:t>and pupils must take steps to avoid plagiarism and collusion. </a:t>
            </a:r>
          </a:p>
          <a:p>
            <a:r>
              <a:rPr lang="en-GB" dirty="0" smtClean="0"/>
              <a:t>Word limits must be included and all sources must be cited in a bibliography. </a:t>
            </a:r>
          </a:p>
          <a:p>
            <a:endParaRPr lang="en-GB"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60648"/>
            <a:ext cx="3076575"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350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a:t>
            </a:r>
            <a:r>
              <a:rPr lang="en-GB" dirty="0" smtClean="0"/>
              <a:t>Exam</a:t>
            </a:r>
            <a:endParaRPr lang="en-GB" dirty="0"/>
          </a:p>
        </p:txBody>
      </p:sp>
      <p:sp>
        <p:nvSpPr>
          <p:cNvPr id="3" name="Content Placeholder 2"/>
          <p:cNvSpPr>
            <a:spLocks noGrp="1"/>
          </p:cNvSpPr>
          <p:nvPr>
            <p:ph idx="1"/>
          </p:nvPr>
        </p:nvSpPr>
        <p:spPr/>
        <p:txBody>
          <a:bodyPr>
            <a:normAutofit fontScale="92500" lnSpcReduction="20000"/>
          </a:bodyPr>
          <a:lstStyle/>
          <a:p>
            <a:r>
              <a:rPr lang="en-GB" dirty="0"/>
              <a:t>Pupils will then answer a </a:t>
            </a:r>
            <a:r>
              <a:rPr lang="en-GB" b="1" i="1" u="sng" dirty="0"/>
              <a:t>Reading for Understanding, Analysis and Evaluation Paper</a:t>
            </a:r>
            <a:r>
              <a:rPr lang="en-GB" dirty="0"/>
              <a:t> </a:t>
            </a:r>
            <a:r>
              <a:rPr lang="en-GB" dirty="0" smtClean="0"/>
              <a:t>(30 marks – 1 hour 30 </a:t>
            </a:r>
            <a:r>
              <a:rPr lang="en-GB" dirty="0" err="1" smtClean="0"/>
              <a:t>mins</a:t>
            </a:r>
            <a:r>
              <a:rPr lang="en-GB" dirty="0" smtClean="0"/>
              <a:t>) which </a:t>
            </a:r>
            <a:r>
              <a:rPr lang="en-GB" dirty="0"/>
              <a:t>tests their comprehension  skills. This consists of two non-fiction passages. </a:t>
            </a:r>
            <a:endParaRPr lang="en-GB" dirty="0" smtClean="0"/>
          </a:p>
          <a:p>
            <a:endParaRPr lang="en-GB" dirty="0"/>
          </a:p>
          <a:p>
            <a:r>
              <a:rPr lang="en-GB" dirty="0" smtClean="0"/>
              <a:t>Pupils </a:t>
            </a:r>
            <a:r>
              <a:rPr lang="en-GB" dirty="0" smtClean="0"/>
              <a:t>will </a:t>
            </a:r>
            <a:r>
              <a:rPr lang="en-GB" dirty="0" smtClean="0"/>
              <a:t>also </a:t>
            </a:r>
            <a:r>
              <a:rPr lang="en-GB" dirty="0" smtClean="0"/>
              <a:t>answer a </a:t>
            </a:r>
            <a:r>
              <a:rPr lang="en-GB" b="1" i="1" u="sng" dirty="0" smtClean="0"/>
              <a:t>Critical Reading Paper </a:t>
            </a:r>
            <a:r>
              <a:rPr lang="en-GB" dirty="0" smtClean="0"/>
              <a:t>(40 marks – 1 hour 30 </a:t>
            </a:r>
            <a:r>
              <a:rPr lang="en-GB" dirty="0" err="1" smtClean="0"/>
              <a:t>mins</a:t>
            </a:r>
            <a:r>
              <a:rPr lang="en-GB" dirty="0" smtClean="0"/>
              <a:t>) which consists of two parts:</a:t>
            </a:r>
          </a:p>
          <a:p>
            <a:endParaRPr lang="en-GB" dirty="0" smtClean="0"/>
          </a:p>
          <a:p>
            <a:r>
              <a:rPr lang="en-GB" dirty="0" smtClean="0"/>
              <a:t>Pupils will answer </a:t>
            </a:r>
            <a:r>
              <a:rPr lang="en-GB" b="1" u="sng" dirty="0" smtClean="0"/>
              <a:t>one Critical Essay </a:t>
            </a:r>
            <a:r>
              <a:rPr lang="en-GB" dirty="0" smtClean="0"/>
              <a:t>on a text they have studied.</a:t>
            </a:r>
            <a:endParaRPr lang="en-GB" dirty="0" smtClean="0"/>
          </a:p>
          <a:p>
            <a:r>
              <a:rPr lang="en-GB" dirty="0" smtClean="0"/>
              <a:t>Pupils will also answer </a:t>
            </a:r>
            <a:r>
              <a:rPr lang="en-GB" b="1" u="sng" dirty="0" smtClean="0"/>
              <a:t>Textual Analysis questions </a:t>
            </a:r>
            <a:r>
              <a:rPr lang="en-GB" dirty="0" smtClean="0"/>
              <a:t>on a Scottish Text they have studied. </a:t>
            </a:r>
          </a:p>
          <a:p>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are the benefits of the National Courses? </a:t>
            </a:r>
            <a:endParaRPr lang="en-GB"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229600" cy="1143000"/>
          </a:xfrm>
        </p:spPr>
        <p:txBody>
          <a:bodyPr>
            <a:normAutofit fontScale="90000"/>
          </a:bodyPr>
          <a:lstStyle/>
          <a:p>
            <a:r>
              <a:rPr lang="en-GB" dirty="0" smtClean="0"/>
              <a:t>How can you support your child in the Senior Phase? </a:t>
            </a:r>
            <a:endParaRPr lang="en-GB" dirty="0"/>
          </a:p>
        </p:txBody>
      </p:sp>
      <p:sp>
        <p:nvSpPr>
          <p:cNvPr id="3" name="Content Placeholder 2"/>
          <p:cNvSpPr>
            <a:spLocks noGrp="1"/>
          </p:cNvSpPr>
          <p:nvPr>
            <p:ph idx="1"/>
          </p:nvPr>
        </p:nvSpPr>
        <p:spPr>
          <a:xfrm>
            <a:off x="395536" y="1412776"/>
            <a:ext cx="8229600" cy="5445224"/>
          </a:xfrm>
        </p:spPr>
        <p:txBody>
          <a:bodyPr>
            <a:normAutofit fontScale="70000" lnSpcReduction="20000"/>
          </a:bodyPr>
          <a:lstStyle/>
          <a:p>
            <a:endParaRPr lang="en-GB" dirty="0" smtClean="0"/>
          </a:p>
          <a:p>
            <a:pPr>
              <a:buNone/>
            </a:pPr>
            <a:endParaRPr lang="en-GB" dirty="0" smtClean="0"/>
          </a:p>
          <a:p>
            <a:pPr>
              <a:buNone/>
            </a:pPr>
            <a:endParaRPr lang="en-GB" dirty="0" smtClean="0"/>
          </a:p>
          <a:p>
            <a:r>
              <a:rPr lang="en-GB" sz="2900" dirty="0" smtClean="0"/>
              <a:t>Speak to them about their course and find out how they are managing.</a:t>
            </a:r>
          </a:p>
          <a:p>
            <a:r>
              <a:rPr lang="en-GB" sz="2900" dirty="0" smtClean="0"/>
              <a:t>Contact Ms Marley if there are any issues you wish to raise.</a:t>
            </a:r>
          </a:p>
          <a:p>
            <a:r>
              <a:rPr lang="en-GB" sz="2900" dirty="0" smtClean="0"/>
              <a:t>Help them to create a study timetable and discuss their preferred learning style with them.</a:t>
            </a:r>
          </a:p>
          <a:p>
            <a:r>
              <a:rPr lang="en-GB" sz="2900" dirty="0" smtClean="0"/>
              <a:t>Encourage them to attend Supported Study which is offered by the department.</a:t>
            </a:r>
          </a:p>
          <a:p>
            <a:r>
              <a:rPr lang="en-GB" sz="2900" dirty="0" smtClean="0"/>
              <a:t>Encourage </a:t>
            </a:r>
            <a:r>
              <a:rPr lang="en-GB" sz="2900" dirty="0" smtClean="0"/>
              <a:t>them to read a wide variety of literature (fiction and non-fiction). </a:t>
            </a:r>
          </a:p>
          <a:p>
            <a:r>
              <a:rPr lang="en-GB" sz="2900" dirty="0" smtClean="0"/>
              <a:t>Allow them to read articles in a quality newspaper (crucial for developing Close Reading skills and developing their vocabulary). </a:t>
            </a:r>
          </a:p>
          <a:p>
            <a:r>
              <a:rPr lang="en-GB" sz="2900" dirty="0" smtClean="0"/>
              <a:t>Help them to meet deadlines. </a:t>
            </a:r>
            <a:endParaRPr lang="en-GB" sz="2900" b="1" dirty="0" smtClean="0"/>
          </a:p>
          <a:p>
            <a:r>
              <a:rPr lang="en-GB" sz="2900" dirty="0" smtClean="0"/>
              <a:t>Encourage them to attempt Close Reading passages and Critical Reading Papers at home.</a:t>
            </a:r>
          </a:p>
          <a:p>
            <a:r>
              <a:rPr lang="en-GB" sz="2900" dirty="0" smtClean="0"/>
              <a:t>Use the SQA website for additional support.</a:t>
            </a:r>
          </a:p>
          <a:p>
            <a:r>
              <a:rPr lang="en-GB" sz="2900" dirty="0" smtClean="0"/>
              <a:t>Use </a:t>
            </a:r>
            <a:r>
              <a:rPr lang="en-GB" sz="2900" dirty="0" err="1" smtClean="0"/>
              <a:t>Edmodo</a:t>
            </a:r>
            <a:r>
              <a:rPr lang="en-GB" sz="2900" dirty="0" smtClean="0"/>
              <a:t> &amp; Twitter for additional reading.</a:t>
            </a:r>
          </a:p>
          <a:p>
            <a:endParaRPr lang="en-GB" sz="2900" dirty="0" smtClean="0"/>
          </a:p>
          <a:p>
            <a:endParaRPr lang="en-GB" dirty="0"/>
          </a:p>
        </p:txBody>
      </p:sp>
      <p:sp>
        <p:nvSpPr>
          <p:cNvPr id="1026" name="AutoShape 2" descr="data:image/jpeg;base64,/9j/4AAQSkZJRgABAQAAAQABAAD/2wCEAAkGBxQTEhUUExQWFRUVGBwaGBgXGRwdHhofHh8eHB4eGxodHigiHhwlHiAgITEhJikrLi4wHh8zODMtNygtLisBCgoKDg0OGxAQGzQkICYsNCw0LCwtLCwsLC83LCwsLDUsLCwrLCwsLCwsLCwsLCw0LCwsLCwsLCwsLCwsLCwsLP/AABEIAL4BCgMBIgACEQEDEQH/xAAcAAACAgMBAQAAAAAAAAAAAAAABwUGAgQIAwH/xABPEAACAQMCAwYCBAcMCAUFAAABAgMABBESIQUGMQcTIkFRYXGBFDJCkQgjUmKhwdEVFjVTVHKCkpOxstMXJDM0c3Sz8IPD0uHxJZSitML/xAAZAQEAAwEBAAAAAAAAAAAAAAAAAQMEAgX/xAApEQEAAgIBAwMDBAMAAAAAAAAAAQIDESEEEjETQVEiI4EykbHBYXHR/9oADAMBAAIRAxEAPwB40UUUBRRXwnG5oPtFR8vFkBwuWPt0+/8AZXmt9Kx+qqj3y3/pquctI91kY7T7JSitESv5kfIV9Fww9D8qj1qo9OW7RWl9OI+sh/onP6Dj9dbaOCAQcg7giu62i3hE1mPLKiiiunIooooCiiigKKKKAooooCiiigKKKKAooooCiiigKKKKAooooCiiigKKKKAqocy8abvDCm2kjXnbY+Y9at9UztJtCIluFyDGQrY9Cdj8if01XkiZqsxa7uW5wULjb4n1+ZqWAqocs8QLqp2A22z8qtytWOPhpuzNY1kTWOa6lxDylfG1b1guI1+GaipZPHp8yDip0Vdg53LjNxqBRRRWhQKKKKAooooCiiigKKKKAooooCiiigKKKKAooooCiiigKKKKAooooCiiigKiebI1ayuQ5AUROSScAYBOSfLGKlq0+LrmCUesbD9BqJ8Jr5hz5wjnYR6Y4hqIJ9cfM+fyrc4n2hXhyqyKg/MXH+Ik1WeP8tfRn71ZVbW2pUAOQCckk5wAM4HrtVk5OntYJf8AXLZJSW2lJL6PijMVOPzVBx613jrj7e6K7WXm29TKwcZ4ZfCwguVuLhmZQZ01tgBiSrAA7YBAONvP1qlyXU6jUzSbHqWkx+nbpvXRMYGBgbClr2k3esmKVT4d1Hop2DLv1O+T8qjBl3PbpF66jat8mczXkl/bx5YQ61VmKFlP2iGc50kqDjGOop/UkeSePgXEdkwJjdWkBYjCMg1Dr0GAenTA96blpxuGSNZI5FkDg47s6s4ODjHoRjJpfUWnjSJjcQkqKibbmCF5/o4P4wLq9R1xgt01e1S1cxMT4czEx5ad/wAUih0964UtnSDnfGM7D0yPvrU/fNa7ZmUZIALZAyTgDJGNyQKj+fuFCW3eXUw7mNyVX7aeFmXI8St4BpZSCDjqMg8+cVS4hs3hLGRprgxMzsWLIrkRhcnCgywSbjc6etSh0inNVmelwm66h13GVGV23GWUbeorI8zWo6zKNwMnIG5wNyMDeuc+L3txGJ7hWyIb3XATuFUGSNwAfsjEQx+cKw5n4lJAhjQeO7A1qSz6AY4tSRqzHSDKZB5nAUA7UHSlxx63R2RpQGQgMME4JAYA4HXBB+Yrz/fLa/xo+5v2Ul+O8Mu34XBNI8y3MijZsxurrLDbKD0JV0YMdeTqAIIBIqqWd7I00dppkdXjiZpVeYyIZY0Yyag+nSrP9UjTgevioOnuH8SinDGJ1fQdLY+ycA4I6g4IPzrO+vo4V1SMFXIGT6noNqSfZZxSZeLpFrJSaxhMgO+WSFCGz+UNxn3NN/mXhhuIGRX0MPEpwGGcEYZT1UgkHGDvsQd6DCTmi0UEtMqgbksCAB6kkYA96zbmO2BI70ZUlTgE4KkgjIHkQRXO3ELC5trhZw8j2zPIxh7x2IhXBdG1Eg/i2bGTkhGPlRb3UwEiSnW3D2ZAQzKJVEU7p3gDDUNUSsD1IZgSdqDor98NtoWQTIVZmUEZOWXZhgb5B6isf3y2v8aPub9lIrs1NzeLfSSs/c7zthMI7kjvFDAAoxQDdGBBVT5YNcuri4sULSFpXaZ4172SQqEQKSwVXGS2sbnpp265oOnLXj1vI4jSVS7Z0ruCcDJxkb4G9YPzHbAkd6MqSpwCcFSQRsPIgiucr+/mtoBPG0qOtzbyokjOTEwW4V08Z1adaMMHcrgHPU2zta4NMjK0Msmp2D5DacLIJ5HUhcBgndZU41YJBJ2oHB++W1/jR9zfsr0PHrfu1l75SjsUVhvllzldt8jScjywa5nnvpJHuoFWRVtxNpmR5tSmMMw71i5VtYQjcDc+HAGDcuV3lmn4vD3h7uCSS5VCAQzeNWUn6wVxjJUggqCD1yDi/fLa/wAaPub9lbHD+MQTllilR2XdlDDUuehZeoB9xXMnEWls+/d9cyi4MUSyzTABQ0qlvxciEnMeOuOvrtu8CvrlpIpoWePOfCzO3cyq0Sq0ZkLN3T99EHUk5VpM9FIDpyioXk7j631nFcqNJdfGv5Lg6XXf0YHHtg1NUBRRRQFFFFBUuNc7x28hRgNvUkE/IAmoS87TYWSRNABZWVSdWnJBAySo2z6HNe3aDymXJuIk1kDLoOp+Hlt+2lBx1QDpXYkElST4RjJLZPhGPVs+1Zt33qW6mPFNdpDjfBbi67m4g7uSYL3c0UciYwCxVgSR1zuDjBxjO9enBeW7zvo3ltJBEJA8m8eTg5wvj3B0gZ8s1QURsF0O6jJ052B6Y86t3DeS72eMO933SEZ8bsRj+tjFdxltjjW4c2xRPMf0tl3+6ksnfy4hZj4V79FSJPT6259WwSfYbV58wcRjkjQXnErXvIm8LQq0rlftI2ggHcAg42IPXNQi9jlwckzI3wz/AHnapbg/ZvaJEk1xJgH8tgo9xjYbGq7dXHGp/aP+pjpvn+UFNzHYR6u6hnumZSmqTEalT1GF3II2OwrXi5zl7rRHH9GhXYiEacZP5R36kZxvvUlzL+5scWhFOonbu22I9j0zjJwQN8euaz5W5MgMuGZpFeMOucgbkjPxxtv71xOSto3bf5Wxh7Y+n8rByVxjuHLTRhDoVohkYcFsBidyNi2B8SfM047G6WWNZEOVYZFKjhHZrEs6uk7sEfJDMCRtpAbC743HUZwB5HLU4XYJBEsSfVX9ZyT95q3DO548MuaI/L3niDqyncMCD8CMGkjd2bTrbW5SMyQSQSEq41uWuVjYlPQSvcg+nhP2qeNUDgPA1Xi0soT/AGQuI2J8zI8F0hHzmlHtprQzqDf8GL2jWQCd4VmctrBYPG8IuAq5yVMsWr4HbZTXjwzhZPMtvBIMmFpJHHULky3Cb+wdPnt5VJ9mqC7vBcY1GG/u8+eI7iKRgT7a0I/p179nZNxzLxKfHhjEiA+4dY1+9UNBe+frjuhHLhGEKmRhIcDSktuzb/lYB0++KVclunD5WuZZViaSJLaeON4XKK0aoXiVZGfwFVkGpdwMedNfnvhouUa3PWS1uAPiDEQfk2DSX45yyl5x2+iLd2kIEmAM6wvdIIxuMFtWAd8elBZOzfljiMfGBc3UeqMRugnXQEZQulCoTGFKgY2FOyX6p+Bqi8tcxd1xW44UxZkSON7ctuVAjTUhPUjfUCfzt+lXqY+E/A0CWTvI7+1iEaSNNAJUjdgA65dWGc4BMEkxwfMLmoafgEn0S4uVVTE9qkmoOGBVYrqBfPOrSYtQ6gls1sc/Xjw8S4PLGCzR2sTlR1ZQWLgfFNQ+dXbjHC1teC8Rgj/2SiZocdNEgEoA9gWK/wBGg8OzEActj3juCf68lVrmjhS3jR95JFbi2leJXSWDDMmgOWWSRTqXAJAB6j2zZezU45aH/DuP+pJVH7ZOALC1pGvg+kXl5IT6d48Az92KDQ5gsb7i8aXFohmgkOqSJRGDDMudaljhmUly6ZJ2kx1Bpp8+Myt4UidmijiCytp8Uq3MS6T662AP5paq1bSry/a2rJI0kb3ssdz5B1BdNYTfSyhFOAd9OPOrxzJwpLqcKcHu2sph8Fnkz966h86BWmBLSWeJLhVbiUhXdoJO6lVi0esIzjuyzNGwYdGz9k1J9nHLt/b/ALpzX0LI01u51Np8TeIn6pxVW5J5VS84lcSSOQsN2o0Dq+t5TswI06dGroc4NM7gPNhnj4taSsWkszcBXb7UXjC5I+0uMe409d6Be9rDl4xlI1EdyYTobVkqZZDqwdm0yqSPUt6UwudImW4cxrEe8g+jLrcLiSfSI9Oep1RLt6DNUvtl4OtvCCox3/EHm8vtRR/oyCfmau/MVutwwnkIEFtefSC4/i7SHDfM3BZMeYBIoNHsPvT3nE7byiumcD01llIH9QU1KSf4O0rSzcRmYf7RoyfiTKxH6adlAUUUUBRRRQaHHXxA++nbr89x8xtSd4jwy2WWWQ+HvR+MLtq+rvgbbE7ZA9BTqvLfWpG2fLPT5j0pR83zpH3cW3ea5JcY1Ko8sYA0+I431fa8wMZ8tZmzVgtERoqorYzzzJCfrBnU53YAYAz5eZFT/CeULuf8RLJ3WNHhMbP4CAR4xlRgYwrYGc9Kz4zxS3S6tbq2VV1BkdRtggADPrjfB89qYvCuKwzsjeFn04J8wB5N64z5+vvVOTJaIiYhvriiazG/zH7qm/Cr+0nt4BdSvaSyaN+qodtOryyMjb5V78X5HY8Rk1l5LfAlRGJYHUTqXBPkctjzzV65gVSsZYgEOpUnyIIOcfDNbHEuIxpJAzkDvPAvnknf9VZ/Unz7la7418qbN2fWUqokUWhVyScHVk+bO3iOB0XpnGc1vQFI5ydSxJax4LuwA32AJO2Mb79ennU7xi/7kMVXUfT/AL8qU/aKJkjue8JBdrfKDoA3etj4gou/7aY95LxuU3mMeKdR7GlwWOQhiro8twPC8OWVUYnx5xjPXHl7mmAq4AHpXL/ZLz7NZXMUEkhNpI+lkOMIX2DqeowcEjoRq2zg11DXpY8cU8PIvebCl/zxzanCp5JZY5XjuoVVDGqkCWPvAdZLDGVZMY/JNMCo7j/Are8i7m5jEseQ2kkjBHQgqQQfLY9CR0NWOCA7J+Y14Vby3k8crwXEnc/iwpw8YDrnUw+sHf8Aq1a/wdoy/wBPum6yyqPn4nb/ABimLDyXYraNZi3X6M7amjLOcnY51FtQOw6Hyrb5d5dtrGNorWIRIzayAzNlsAZyxJ6AUFF5l7QLXhvEZvpUV08ukCFl0lBE6xlggMi9ZEOTjOVG+1VmXtI4E139NaxujcbHXhcEjGCU7/SSMDBI6gHqAabPMnKNnfFDdwCUx50nUykZxkZVhkbdDUL/AKJuEfyMf2s3+ZQL7knmGO/5ma5hV1R4SAHADeGNVOQCR1HrTS7Qr9YLNpZBM0KsO+EBw5Q5U4OQQMkZII2zXzgXIPD7OYTW1uI5ACA2uQ7Hrszkfoqw3NusiMjqGR1Ksp3BBGCCPQig595z7S7Cdra4tbaZbm1ddBlChDGPrRkLI2x6dNsnepLj/aRAnC24e8Nwsj2wWJiEKmNlzCxbXk/i9OSAdw1X8dk3CP5GP7Wb/MqQ4pyBw+4WFZrZXEEYij8cgKoMYXKsCwGNs58/U0C45Z41FacBsJbhJ3t+9lDrB5nvXZNfiXwZBBGcHYHOax5l7U+C36Il1Z3UgRtS7KpB6HDJMDg+mcdPQU1ouVbRbM2QhH0YgjuyzEbtqPiJ1Z1HOc7eVQX+ibhH8jH9rN/mUCf7TufrO+tILa0hmiEMmrEioBp0lcDS7EnJ86vH+lCz4fcTx3EN41zq0yNhCCisxiCZkGECPkAAfWJ6mrQeybhH8jH9rN/mVJce5D4feSCW5t1kcKF1anXYdAdLDPXqd6BXcN7SeBQXL3UVjdLNISWbCkZbOSFM+lScncAdT6mqzy7zHD9L4jdyx3DWc0mZUjwGKSM+lZPGPAWIVgGwc43Bpy/6JuEfyMf2s3+ZW/w3s+4dAkyRWwVZ07uUa5GDL6eJjj4jBoF7x3tc4PeIqXNncyqragGSPY4xkYl9DVP597SzewpY2MBgtvCugAa3xjSgVdguceEZycfCnH/om4R/Ix/azf5lSXA+QuH2kne29qiSDoxLOV/mlydJ+GKCO7JOVG4fYKkgxNKe8lH5JIAC/wBFQM++qrrRRQFFFFAUVhLIFUsxwFBJPoBua5vv+2a+aa4aJgsUoKxIwBMI6BlP5eNznIyfapiNh98c5os7P/ebiOI4yFZvEfggyx+QpFc7872/0x57BgwkjXUTGy4YFicBgNjkH5mlncXTOxd2LMxyzMSST6kncn414k01DuOGy9w8j6juxJOPiSxGPTJp18iW8RCSQY1OiEjz88g+4PlSU4bcCOWN2BIRlYgeeDnG9Xjl3j8cVx38BeONnGpGwAuSCxXfDDGrbbqNuhqjPTuhq6fJ27j5N3mjhMN1CElzqU5Ug4IPnv6f9+VR/LHLzxyK9xOsqImmFSQSMtqyT6jAFF/dWtwneLp1OudZXXkDzIztuegx1+7V5f4bcMxVY4ok2LtEoUv5gE7n3IHr868+0THENmPtmnNtLNDJFO2pWVhHIA2D6DUAfQ1oXk1t9EvbmZBcJLkiMjOsRqQqLjfqGbPUZJ2AreklwJYyBGFBy7fVA0/WOfQetKuHizfSkktmVoLU6IY5TjVqGGlYHrqycdNsdN6YtR9SJxWzWilSplYFiQNIJJAGTgemTvt707OQe2wJEIeIqzFAAkyAEsOmHXI3/OHXz9StucuBpA3eKyjvWJEYXATzIXc+EHYCq7CFJwxIG24+P7M16mO9bxuHm58F8N5pfy6t4d2n8OlOkz9yT/GjSP64JT5FqtFhxGKZdUMscq+qMGH3g1ytf8PQIHQnGOnlUZwzjM1tIHgkaORejKcE+x9R7HIrXOCPZm7nY1FcoP2gcRF39K+kvq1A6cnusfk91nTpx5dfPrvXTPK/Ho722jnjI8ajUuclGwCVPuKptjmvl1E7QfN/H7qGfRAYwiQCV9UEs7nMmjCpG6nA6nr51ST2un+XWv8A9jcf59M3j3K1vdsHkDrKqlUlikeN0B32KMPPfByK597SeWGWUTOVWQSiG7bGFMh3judI6LMniOOjrIOtcJMO37QLyaCaa3mglWGKSQk2NyiHQNRXvDNpDH0rxj7R7tbWC5nlt4lmTWMWVw6r42TBkWbTqyvTruPWlxzTJcmxhXVJELL/AFS6twxCq2WZJSoOCJASCx6lPcVr8q38tvY3Uru5hlja1hhLErJJIAWbR0xGviJx9ZkHmaBocN7TZp3EcN1BI5+ynD7lj8cCbp71bORudxdy3FpMUW7tZZEYICFkVGK60BJI6brk429dkHxy7fh0CWMLtHcNiS8dGKtqIykGpfsxqcsM4LMfyag+WbmWO6juU709zIskjoCSFBy5JHquc52Izmg6y5h5jjtdKlWlmcEpDHjUQOrMWIVI183YgD47Uu7jtOmkkKQMrsPrR2VrJdlevWZpIlPxVCPc1TOcri4uRcDJVhAt1etvtrwYLUH8iNXXw+bF2Iyoqv8ANd9JaRWtnA7RJ9Hjml0EqZJZlEhLkfW0qVUA9Me9A0bXtNuBJ3bPCZf4i8gezkPoFk7yWME9Bq05z1q6csc9wXcrW7q9tdocNbzYDdM5Q9HGN9t8b4xvSEa0uZeGyreB2McKXdpJIdTd2ZFikUNkkI2pW0HoVBxvv78RsJTA8MjN9KsIo7m2mGQz2zaSV1dfxRYMu504kA2AoOguceJzQQoYO7Ekk8MIMillHeyKmSFZScZz1peX/adNA2ia5gifGdMnD7pTj1w0wOKluzrmCLjlgYbwa5YSnegMyFsbpKChBBJG+CMEHoCKpXapwUiOS3DPJ3F3B3DSMXdUuY21R62JYqJI8jJ86Cfse0+WZtEN1BK+M6Y+H3THHrhZicVlYdofEJLu5tMW6vaCVpJFgmk1qjIgCRLLqDZYk7nbGwxus9ctjwuURO0cr37wyuhKsVhjUhcjcLqcnHsKqvDZLgyloDMZTkkxFtZ9Tld+tA7W7W2Bwb22BBwQbC5zn0x3/WpC47S57SW0a87tra61gstvLC8ekqNZWSRiV3z06ZIz0NI4aGaWC/kXNxHwy5lJcZJmt2lhR5Ady4AQknfK560tL/iM0x1TSySt6yOzH72JoO14pAwDKQVYAgjcEHoQfSsqXnYRLI3CkEhY6ZHVNWdl2IAz5bnFMOgh+cUJsLoB9B7iTxYJx4STsN+npXHPSus+1DjZtOHTSKiuWHd4bJXx+HLAdRj9VcmSJjauq8cuojhiaKxzX0VEyiH2nRypJFYCKF1Ilkj752ZfqjSzFQT9UBVGT5/LFLLkvg/0u8ihPQ5ZvgoLY+eNPzps882NxJbxyd1l4genUgjSdJB8x5ZrLntzFW/pazqZbHFuCxl1dcW8odicMVVxhS2pB4QxVic4+yc7Ha18s8SRI4omZTIiaWCNqAIx54H92d6ofLPFHML/AE6ynn1li0pXVgEaNI8wukeXqc1vX1xZYNzZlYZy+c6m0sftd4mcD+cACDvv0OOZtXiZ/tp9KLzvTU7XpSZYirlkkUh4ckBwh3zjrg6Tj4GoGw4NDKgaN3RT1X9WSMj47+1XzifAUvrW3RtQwQxcEE/nlWx+dt8Bsagbrs84haljbyR3EXUKWKOfkRp1f0sH2ru1bTHHEtPSdRhxR23L/tEkDSRqM5jTx+2Tt8/P5iqdTY7ReVVi+iSyn8dMSJFX6ulF1YPqw2Gf/alp3sRdiytpOcaSAQfLOQc+/wCqt/TU+1DyevyRk6i1onbdt7vFsVJHnjPX2+VaiqxXWFIXOnVg4J6kA+uN8V5d+qghVyT5tg/cMYFCyM2+5wf7/wD4rdW8cRDBpY+L8FaC1hdwoeRWk6hsoxAjPmOmT8/Wrn2Gc6R2ztbTnStwy923kJB4cN6BhpGfUb9aX/EeJs0Co2MIoRf5udYHy1VoT2Wm2ikznvGcYx004Hzzn9FReeO2f8oj5dpVR+0rgiPGZ3H4ooYbrH8SxysoHm8EmJB6KZfWpzkbiTXPD7WZzl3hQsfVgMMfmQTU1JGGBVgCCMEHoQeoI9KyrCW4ols1q0k5JubSJLXiMQGTNFqVBMM/WK+CdJB6AHGdqda3sS5vQM2nDgILFGH+2uD4u8ZfXOZm6YxGu9WznHubKxuv9WSaaC4FlHMwORCUWVFkwckLG3c/nYXPpVX7XzEbfhZgh+jxSQPKIh0UyFWOPXO2/pjp0AV3kXlyTit+sbFiGYyTyeYXOWOfymJwPc10ZzxYx2/BruKBFijW3cBUGABjB+Z8z1NVz8HvhkacOMyj8ZNI2tvZDhQPYbn4k1a+0z+Cr3/gP/dQLua9tBa8xCVsS9+6t4d8fUtwu/iGsH0xk523Kz7Tf96i/wCUtf8AopTQ56ktoeNWtqLCORbk65zg5mMrkA9cHQwLeLPn0xml/wBt0Cx8VdEGlUihVR6ARqAPuoLxzUgHDoB5fuL/AObaVsc4zWktxZi3fJfhl0pwOsJt3MWT5EMG8Px6ec9wayjmfh8cqCSNuEHUh6NhrUgb7dQOtVLkG+gu4uKMbKOGS3ilMLjOY0eORBFvuNIB6bHJ2GBQVXsG4g0fFo0H1Z0kRh8FMgP3p+mmhzOIf3SPfnTH9LsDnGfEEuCgP5pfSCfTNKPsU/hq0/8AF/6MlNjn+aOP91pZIBP3cdoUU5wrkSornBBwpbO36OoChdq/c9zN3Byh4pOTttr7iDvAPUa9W/8A81cPwbbVRaXMuBrabQW89KopA+GWNUrnudJOCcPmWAQNLNI0gXpI4UIZPXxaQd/09Te/wb/9wn/5k/8ATjoIPin15v8AkOLf/tz1S+xWwSbi9uHAZU1yYIyMqh0n4hsN8qb9xw6I8Hvpyg71U4kgfzCme4JX4E0q+wX+F4/+HJ/hoOn6KKKCG5y4ctxY3MT6cNE2CxAAYDKkk7DDAHPtXJtza6ugJ+XSugO3G3lNtC6ue5VyJE8iWGUY+oXBGPVgfKkNdMVyucg9aspCyv6UM8WK+KtbZi1sFXckgKPUnbA+dNHsj5HjZhdzkSFHKxpjKhl6uT9rB2Hlnf0qMmq8kRtHcrcsyWcRuZgUfTsnRgGI2b0JA6fneoph8rXT3VvnvhhSQpCgnSOhO9RvMhMttc56l51+ayOB/dVK4FxZYU7ttYJPWPZkzvqXyZT5r1HlnoPOyR6m593rYq9tIiDFEl9bMdISZPYqM/0S2VP3/Koq8T6fcRwy2iJqDF5GUagAPseedxv0/XS+I83PA2k3BkyOiqCR6atRABPoNx5jyq09j3FpLu4uJXXZI1UMXJIyckY2G+MkgDp51EYbR9Uq79RSNxHkykaMBNJVV+qg6Y6DHxBTp1wTUw/1agOEcSiLsinfJJ9sk5//ACqwq1KztjsU/byNNvayDqs5A+DIT/8AzShvLOId3Lg6ZMFhn3IbHp0pu/hAuPo1snm05PyVCD/iFKS8OqCPT0TIPxznb5EV6nSRujLln6mpPHETL3edIwUz1x55xtWlFNhdOPPUT8Bgf317WkqrIC66l8xnGR8a17lQGOOg98/H9NXW45cPskpYKo/78h/dW5xObV3cMe4jAUY+0x64+LVHxNp38/KrzwTgy2Vl+6FyPxkuBaofhqMhHqRpA8sMTvtiru459/4To3exzjjSCazypjs4rYIQMbtGe8+ILqWB9Gpk0p+wvg8lrHK9wpWW8IcKRghF1aSw8ixZiB6AetXvmnik8P0dLdYmluJu6BlLBVxHJISdIydkxj3ql0pvMvCfpVnxuJd2+lKy/FIbZv1EfOqZ+EVbrHJYxqMKkLKo9ACoH6Kc3K3BHt4pe+dZZp5XlmZV0qWbA0qpJ8KqqqMnyqudqvZ2eKiFo5Vikh1DxAlWDY2JG4II9+poPLsE/giP/iSf4qsPaNEW4XegfyeQ/cpP6qqnYVxGNbWWx1Dv7WWTWvqCxGpfVc7eo2z1GWVcQq6MjDKsCrD1BGCPuoKjxnhKXF/wq+TBVe8GRjdZImeM59AQfmwpI9vC/wD1eX3jix/UFMrkHmxbGV+EcQcI9u+m3lfZZI+qAk7A4xj1Bx1G+72p9mP7pvHPDKscyrobWCVdc5XcbgjJ8jnI6YoNjkyQPNw0j7PCQT7amgx9+lvuqJt+GrY8O45cthTcS3IQ/m5eOMf2jNj4irLyFyqeGwM1zcCWQRqhc+FIoo9RVFJ+yCzEscZz7Uo+2btFS8Is7Q5t421PINhKw6aR+QOufM79ACQguxT+GrT/AMX/AKMlPa94as97xK1Y4F1ZQY9RvcR6h8Dg/dSn/B34O0l/JcEeC3jIz+fJsB/VDfops8+3psZrbiOCYoyYLnG5EUpXS/8AQkVfjqI86BbdrNg0fA+FArpMYRWHoxiyf0qan/wbZR9CuVzuJ8kexRQP8J+6rzzHwa34vYNEsimOQBo5Y8MFYbhgM7+hG2xI2pecsdkfELSSQR8QWKGUaZTEpLuvsGGFbBOGByudqCdnusct3UhOBIt2wPqJZ5Sh29Qw++lX2C/wvH/w5P8ADV07ceYoLeyj4VbkZwgdVOe7jjwVVvziQpx1wMnqM1L8H62LcVDAbRwyMT8cKP0mg6YooooFv218cjS1+i4DSTEN/MVCG1H3JGB8z5Vz/eS5PrTI7aif3QYMcDu0K/AjH96ml+OFtnx+EEBgW8wdwcD233q3HCzxDXSLCa/MnSPn6e/X9FdH8l8NWCwt8eca5/peIn5k/wB1c7cUuB4VXogx/wB/pro/lG+FxYxaeojTA9gox9+Kp6njSynhB8wcNZZmVT4Zn734E7OB8wD/AEqXb8ts9yiN4TI2iM5PRfG7FRjI04Xr1ambznxLurVpiDrhZdPuWYIUP84H5EZ9jHTSW8Cx3dxKkDNHhI5MhtO5OFxq1HbI0joPnkjcTuGv1Pt9skZzZwr6Pcsg6EBgPTUN1+CtlflTO/B6Yj6SPIlfvwaX3PXHYruYGJMKmoaj1bLFunkoJOB7np0pj/g+xgxXJyNQddvPpt8s5rTffp8sNdd/Bp2PAreKR5o4wruCHOSQQcE7E4HQdK3pPCpI6AZr6koA39M1kNvgaySsJH8IC71S2Q8gkjf1io/VS/judVssQxq7wn7woA++r1+ECoFxaEeSOp+TA4+OG/SKV0c2kjHkf/evT6Sfts2WPqF/bmORkYYZTgivl3AUVQepGT896yvJmmmJ+1I36SanebrLxELvoGfgB4f2VdbmJV71MIjgsMOtHuS3cq3jC/WcAZ0L6FumfLOfKmPytw2541xKOe4Tu7aIh0ix4VRcaUUY6HCgnz+A2+dg1rb3Mk9vMgYhTJv5r4UO/lgkenX2ptXZPDrObuo2Zg4UNjJ0tjS227YzjA31eWDmqOJ18uuW3w2XvL6Vs5ADY9tOlP0nUaw7ReW5L600QStDPE3ewurFfEFZdJI3AZWIyOmR16H7yJw2SOIyzKUeXGEbqiD6ob845LH0yAelWeubeUw45u+YeIxO0cl1do6MVZTNICCNiD4q8v31X38tuv7eT/1V2SVHoKNA9BXKXH3JHFJYuI20qSMHaZAzZzqDsAwbPXIJzmuw6x0D0FZUFH7TOzuLikYZSIrmMYSTGxHXQ+Nyueh6qSTvkgojiMXGeEnQz3UEa7Ao7mI/zSDo+XX2FdX18IoOL+K8wXVz/vFxNMM5AkkZgD7KTgfKpTlLkS94gyiGJhGTvM4Kxgeur7XwXJrrMcOhznuo8+uhc/fitqgguS+VouHWq28W+PE7kYLuerH06AAeQA+NS17aJNG8Uih0kUqynoQRgiveig5w5s7PeI8LkeTh8k727HOqBmDqPISKhycflAEeuOlU25544kwKte3OPMd4w+/BBrsGteexic5eNGPqyg/3ig414Rwa4vJNFvFJM5O+kE4z5s3QD3JFdMdlHIf7mW7GQhrmbBkI6KB0RT54yST5k+wq7xxhRhQAPQDFZ0BRRRQc/dutyTxFRjGiFAD67u2fhvj5GlvNxEnUSSWJG56mmh+EVw9kuLe4H1ZYzEfYoSwz8Q5/qmk0z1bW/bHDviYbDyffTR7KecEVfo8sixPGPxTu2AwJ+oc+e+APQUoy9fCarvq0aTF9eHSs/MkUpZ0xKsT9BggSqo3/ADsA7ftApM9o3EJpbmRpkMZ2Cox3CkZGffHl5Z9c58eV+cntozCwPd+IqyACRCfQnK9fMgkfLFV28udbZwR8SWJJ6liepPrVVKdsrb5azXh4VeuyDjxtr0R5AFxhMnpq+xn4nw/EiqLXpbTlHV12ZGDD4g5FWzETGmeJ1O3WvLnGO/XDxmKZNnjb1G2VPmP2ipDil0I4y3U+Q9SdgPvrwQKxV+jAfeCKj+LymVgB0j6e7t4Vz/Nzq+VYWidexS9uDkR2QPiJ752b1LFR+nHSlfKuwPrTk7f7FhDbOEGhGKFsnOSMgYx02O+fOk9KQUTHpv8AHNeh036dM+Ty2eXIw11Dq+qHDHO2y+L9WKtHF4AtpJc/buZZVXH8UmlT97sRn80VTrCbQWPqpH7a6i5P5St24ZZxzxKxEUbsD+USZSD7B3Jx61b3dsf7V63Jcdg/BJre+d5kKCS0DIT5q7KR8D4elPyot+DqJhIoAGMMPYHIx8/76lKz7WSKKKKIFFFFAUUUUBRRRQFFFFAUUUUBRRRQFFFFAUUUUC17c+XLi7sg0BDC3JkaPT4mwCMo3sCSVxvtjcYPM1dxEVy/zryULWaSMIQAfCfUb4I+I/XXVY2F7RVi4TyZeXYd7WB5UTqRgDPoCSMn2HTz6itbjHK93aoJLi3lhQtpBdcAnBOB67A1ExpOkNWTDBr6i7HfGBke+42/X8qynx4cH7Iz8anXDnfLyrKOMsQAMk1mU2X87p9+KLWcxurrjKkEZ6fOmoiY2b+HUHLvM1veW6yQSAlUAkQkB0IG+pc/pGx8q9+CyRmUJrDSjxsg3K5zu35Kgk4z1PSlfy3yHaXHdyNLHGcAt3chDEnf/YSRZRvLZiPMDypu8u8CgtItFuhUN1LfWb3Owx8MCs16Vq0VmZh4848JW6s5Y2GepG242KlgPygpJHuBXMFjbN3rRH6ysQSpG2Dg4zsa7Etouh8hSJ5t7NLxbue6t4S4+ks6hWXLK51ZAztgsR8jVuDdeVeTlNdj3Jdld8KLTwq7ySOrNuGAHQA+WM5yPb0pyogAAAwAMADyFVLsw5dksbRoZRgmVnAyDswX09wat9dy4FFFFQCiiigKKKKAooooCiiigKKKKAooooCiiigKKKKAooooCtW+4dDNgSxRyY6a1DY+GRW1RQYRRhQFUBQOgAwB8BVX7ROTBxSBIjM0Oh9YIUMCcFRqBwdgT0I61a6KDn257CZ0KE3KupljRu7jOoKzBWfBP2c5+GT5VVO1HkX9y541V2kilTKswwQRsynGx8j8D7ZPVtR/GeB290qLcxJMqMHVXGQGAIzjodidjtTY5b7PuVJeIvMIwxMEOUwVA7xmAQMWGy7sx88KcVa+z7sflnfvL1XhjjlHgYEGUKTqGDhgrbANgbZ9q6DtbVI1CxoqKAAFRQoAGwAA8hXtUzOxqpw6IHIRQfUDFewhUeVelFc6hO5FFFFSgUUUUBRRRQFFFFAUUUUBRRRQFFFFAUUUUBRRRQFFFFAUUUUBRRRQf//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28" name="AutoShape 4" descr="data:image/jpeg;base64,/9j/4AAQSkZJRgABAQAAAQABAAD/2wCEAAkGBxQTEhUUExQWFRUVGBwaGBgXGRwdHhofHh8eHB4eGxodHigiHhwlHiAgITEhJikrLi4wHh8zODMtNygtLisBCgoKDg0OGxAQGzQkICYsNCw0LCwtLCwsLC83LCwsLDUsLCwrLCwsLCwsLCwsLCw0LCwsLCwsLCwsLCwsLCwsLP/AABEIAL4BCgMBIgACEQEDEQH/xAAcAAACAgMBAQAAAAAAAAAAAAAABwUGAgQIAwH/xABPEAACAQMCAwYCBAcMCAUFAAABAgMABBESIQUGMQcTIkFRYXGBFDJCkQgjUmKhwdEVFjVTVHKCkpOxstMXJDM0c3Sz8IPD0uHxJZSitML/xAAZAQEAAwEBAAAAAAAAAAAAAAAAAQMEAgX/xAApEQEAAgIBAwMDBAMAAAAAAAAAAQIDESEEEjETQVEiI4EykbHBYXHR/9oADAMBAAIRAxEAPwB40UUUBRRXwnG5oPtFR8vFkBwuWPt0+/8AZXmt9Kx+qqj3y3/pquctI91kY7T7JSitESv5kfIV9Fww9D8qj1qo9OW7RWl9OI+sh/onP6Dj9dbaOCAQcg7giu62i3hE1mPLKiiiunIooooCiiigKKKKAooooCiiigKKKKAooooCiiigKKKKAooooCiiigKKKKAqocy8abvDCm2kjXnbY+Y9at9UztJtCIluFyDGQrY9Cdj8if01XkiZqsxa7uW5wULjb4n1+ZqWAqocs8QLqp2A22z8qtytWOPhpuzNY1kTWOa6lxDylfG1b1guI1+GaipZPHp8yDip0Vdg53LjNxqBRRRWhQKKKKAooooCiiigKKKKAooooCiiigKKKKAooooCiiigKKKKAooooCiiigKiebI1ayuQ5AUROSScAYBOSfLGKlq0+LrmCUesbD9BqJ8Jr5hz5wjnYR6Y4hqIJ9cfM+fyrc4n2hXhyqyKg/MXH+Ik1WeP8tfRn71ZVbW2pUAOQCckk5wAM4HrtVk5OntYJf8AXLZJSW2lJL6PijMVOPzVBx613jrj7e6K7WXm29TKwcZ4ZfCwguVuLhmZQZ01tgBiSrAA7YBAONvP1qlyXU6jUzSbHqWkx+nbpvXRMYGBgbClr2k3esmKVT4d1Hop2DLv1O+T8qjBl3PbpF66jat8mczXkl/bx5YQ61VmKFlP2iGc50kqDjGOop/UkeSePgXEdkwJjdWkBYjCMg1Dr0GAenTA96blpxuGSNZI5FkDg47s6s4ODjHoRjJpfUWnjSJjcQkqKibbmCF5/o4P4wLq9R1xgt01e1S1cxMT4czEx5ad/wAUih0964UtnSDnfGM7D0yPvrU/fNa7ZmUZIALZAyTgDJGNyQKj+fuFCW3eXUw7mNyVX7aeFmXI8St4BpZSCDjqMg8+cVS4hs3hLGRprgxMzsWLIrkRhcnCgywSbjc6etSh0inNVmelwm66h13GVGV23GWUbeorI8zWo6zKNwMnIG5wNyMDeuc+L3txGJ7hWyIb3XATuFUGSNwAfsjEQx+cKw5n4lJAhjQeO7A1qSz6AY4tSRqzHSDKZB5nAUA7UHSlxx63R2RpQGQgMME4JAYA4HXBB+Yrz/fLa/xo+5v2Ul+O8Mu34XBNI8y3MijZsxurrLDbKD0JV0YMdeTqAIIBIqqWd7I00dppkdXjiZpVeYyIZY0Yyag+nSrP9UjTgevioOnuH8SinDGJ1fQdLY+ycA4I6g4IPzrO+vo4V1SMFXIGT6noNqSfZZxSZeLpFrJSaxhMgO+WSFCGz+UNxn3NN/mXhhuIGRX0MPEpwGGcEYZT1UgkHGDvsQd6DCTmi0UEtMqgbksCAB6kkYA96zbmO2BI70ZUlTgE4KkgjIHkQRXO3ELC5trhZw8j2zPIxh7x2IhXBdG1Eg/i2bGTkhGPlRb3UwEiSnW3D2ZAQzKJVEU7p3gDDUNUSsD1IZgSdqDor98NtoWQTIVZmUEZOWXZhgb5B6isf3y2v8aPub9lIrs1NzeLfSSs/c7zthMI7kjvFDAAoxQDdGBBVT5YNcuri4sULSFpXaZ4172SQqEQKSwVXGS2sbnpp265oOnLXj1vI4jSVS7Z0ruCcDJxkb4G9YPzHbAkd6MqSpwCcFSQRsPIgiucr+/mtoBPG0qOtzbyokjOTEwW4V08Z1adaMMHcrgHPU2zta4NMjK0Msmp2D5DacLIJ5HUhcBgndZU41YJBJ2oHB++W1/jR9zfsr0PHrfu1l75SjsUVhvllzldt8jScjywa5nnvpJHuoFWRVtxNpmR5tSmMMw71i5VtYQjcDc+HAGDcuV3lmn4vD3h7uCSS5VCAQzeNWUn6wVxjJUggqCD1yDi/fLa/wAaPub9lbHD+MQTllilR2XdlDDUuehZeoB9xXMnEWls+/d9cyi4MUSyzTABQ0qlvxciEnMeOuOvrtu8CvrlpIpoWePOfCzO3cyq0Sq0ZkLN3T99EHUk5VpM9FIDpyioXk7j631nFcqNJdfGv5Lg6XXf0YHHtg1NUBRRRQFFFFBUuNc7x28hRgNvUkE/IAmoS87TYWSRNABZWVSdWnJBAySo2z6HNe3aDymXJuIk1kDLoOp+Hlt+2lBx1QDpXYkElST4RjJLZPhGPVs+1Zt33qW6mPFNdpDjfBbi67m4g7uSYL3c0UciYwCxVgSR1zuDjBxjO9enBeW7zvo3ltJBEJA8m8eTg5wvj3B0gZ8s1QURsF0O6jJ052B6Y86t3DeS72eMO933SEZ8bsRj+tjFdxltjjW4c2xRPMf0tl3+6ksnfy4hZj4V79FSJPT6259WwSfYbV58wcRjkjQXnErXvIm8LQq0rlftI2ggHcAg42IPXNQi9jlwckzI3wz/AHnapbg/ZvaJEk1xJgH8tgo9xjYbGq7dXHGp/aP+pjpvn+UFNzHYR6u6hnumZSmqTEalT1GF3II2OwrXi5zl7rRHH9GhXYiEacZP5R36kZxvvUlzL+5scWhFOonbu22I9j0zjJwQN8euaz5W5MgMuGZpFeMOucgbkjPxxtv71xOSto3bf5Wxh7Y+n8rByVxjuHLTRhDoVohkYcFsBidyNi2B8SfM047G6WWNZEOVYZFKjhHZrEs6uk7sEfJDMCRtpAbC743HUZwB5HLU4XYJBEsSfVX9ZyT95q3DO548MuaI/L3niDqyncMCD8CMGkjd2bTrbW5SMyQSQSEq41uWuVjYlPQSvcg+nhP2qeNUDgPA1Xi0soT/AGQuI2J8zI8F0hHzmlHtprQzqDf8GL2jWQCd4VmctrBYPG8IuAq5yVMsWr4HbZTXjwzhZPMtvBIMmFpJHHULky3Cb+wdPnt5VJ9mqC7vBcY1GG/u8+eI7iKRgT7a0I/p179nZNxzLxKfHhjEiA+4dY1+9UNBe+frjuhHLhGEKmRhIcDSktuzb/lYB0++KVclunD5WuZZViaSJLaeON4XKK0aoXiVZGfwFVkGpdwMedNfnvhouUa3PWS1uAPiDEQfk2DSX45yyl5x2+iLd2kIEmAM6wvdIIxuMFtWAd8elBZOzfljiMfGBc3UeqMRugnXQEZQulCoTGFKgY2FOyX6p+Bqi8tcxd1xW44UxZkSON7ctuVAjTUhPUjfUCfzt+lXqY+E/A0CWTvI7+1iEaSNNAJUjdgA65dWGc4BMEkxwfMLmoafgEn0S4uVVTE9qkmoOGBVYrqBfPOrSYtQ6gls1sc/Xjw8S4PLGCzR2sTlR1ZQWLgfFNQ+dXbjHC1teC8Rgj/2SiZocdNEgEoA9gWK/wBGg8OzEActj3juCf68lVrmjhS3jR95JFbi2leJXSWDDMmgOWWSRTqXAJAB6j2zZezU45aH/DuP+pJVH7ZOALC1pGvg+kXl5IT6d48Az92KDQ5gsb7i8aXFohmgkOqSJRGDDMudaljhmUly6ZJ2kx1Bpp8+Myt4UidmijiCytp8Uq3MS6T662AP5paq1bSry/a2rJI0kb3ssdz5B1BdNYTfSyhFOAd9OPOrxzJwpLqcKcHu2sph8Fnkz966h86BWmBLSWeJLhVbiUhXdoJO6lVi0esIzjuyzNGwYdGz9k1J9nHLt/b/ALpzX0LI01u51Np8TeIn6pxVW5J5VS84lcSSOQsN2o0Dq+t5TswI06dGroc4NM7gPNhnj4taSsWkszcBXb7UXjC5I+0uMe409d6Be9rDl4xlI1EdyYTobVkqZZDqwdm0yqSPUt6UwudImW4cxrEe8g+jLrcLiSfSI9Oep1RLt6DNUvtl4OtvCCox3/EHm8vtRR/oyCfmau/MVutwwnkIEFtefSC4/i7SHDfM3BZMeYBIoNHsPvT3nE7byiumcD01llIH9QU1KSf4O0rSzcRmYf7RoyfiTKxH6adlAUUUUBRRRQaHHXxA++nbr89x8xtSd4jwy2WWWQ+HvR+MLtq+rvgbbE7ZA9BTqvLfWpG2fLPT5j0pR83zpH3cW3ea5JcY1Ko8sYA0+I431fa8wMZ8tZmzVgtERoqorYzzzJCfrBnU53YAYAz5eZFT/CeULuf8RLJ3WNHhMbP4CAR4xlRgYwrYGc9Kz4zxS3S6tbq2VV1BkdRtggADPrjfB89qYvCuKwzsjeFn04J8wB5N64z5+vvVOTJaIiYhvriiazG/zH7qm/Cr+0nt4BdSvaSyaN+qodtOryyMjb5V78X5HY8Rk1l5LfAlRGJYHUTqXBPkctjzzV65gVSsZYgEOpUnyIIOcfDNbHEuIxpJAzkDvPAvnknf9VZ/Unz7la7418qbN2fWUqokUWhVyScHVk+bO3iOB0XpnGc1vQFI5ydSxJax4LuwA32AJO2Mb79ennU7xi/7kMVXUfT/AL8qU/aKJkjue8JBdrfKDoA3etj4gou/7aY95LxuU3mMeKdR7GlwWOQhiro8twPC8OWVUYnx5xjPXHl7mmAq4AHpXL/ZLz7NZXMUEkhNpI+lkOMIX2DqeowcEjoRq2zg11DXpY8cU8PIvebCl/zxzanCp5JZY5XjuoVVDGqkCWPvAdZLDGVZMY/JNMCo7j/Are8i7m5jEseQ2kkjBHQgqQQfLY9CR0NWOCA7J+Y14Vby3k8crwXEnc/iwpw8YDrnUw+sHf8Aq1a/wdoy/wBPum6yyqPn4nb/ABimLDyXYraNZi3X6M7amjLOcnY51FtQOw6Hyrb5d5dtrGNorWIRIzayAzNlsAZyxJ6AUFF5l7QLXhvEZvpUV08ukCFl0lBE6xlggMi9ZEOTjOVG+1VmXtI4E139NaxujcbHXhcEjGCU7/SSMDBI6gHqAabPMnKNnfFDdwCUx50nUykZxkZVhkbdDUL/AKJuEfyMf2s3+ZQL7knmGO/5ma5hV1R4SAHADeGNVOQCR1HrTS7Qr9YLNpZBM0KsO+EBw5Q5U4OQQMkZII2zXzgXIPD7OYTW1uI5ACA2uQ7Hrszkfoqw3NusiMjqGR1Ksp3BBGCCPQig595z7S7Cdra4tbaZbm1ddBlChDGPrRkLI2x6dNsnepLj/aRAnC24e8Nwsj2wWJiEKmNlzCxbXk/i9OSAdw1X8dk3CP5GP7Wb/MqQ4pyBw+4WFZrZXEEYij8cgKoMYXKsCwGNs58/U0C45Z41FacBsJbhJ3t+9lDrB5nvXZNfiXwZBBGcHYHOax5l7U+C36Il1Z3UgRtS7KpB6HDJMDg+mcdPQU1ouVbRbM2QhH0YgjuyzEbtqPiJ1Z1HOc7eVQX+ibhH8jH9rN/mUCf7TufrO+tILa0hmiEMmrEioBp0lcDS7EnJ86vH+lCz4fcTx3EN41zq0yNhCCisxiCZkGECPkAAfWJ6mrQeybhH8jH9rN/mVJce5D4feSCW5t1kcKF1anXYdAdLDPXqd6BXcN7SeBQXL3UVjdLNISWbCkZbOSFM+lScncAdT6mqzy7zHD9L4jdyx3DWc0mZUjwGKSM+lZPGPAWIVgGwc43Bpy/6JuEfyMf2s3+ZW/w3s+4dAkyRWwVZ07uUa5GDL6eJjj4jBoF7x3tc4PeIqXNncyqragGSPY4xkYl9DVP597SzewpY2MBgtvCugAa3xjSgVdguceEZycfCnH/om4R/Ix/azf5lSXA+QuH2kne29qiSDoxLOV/mlydJ+GKCO7JOVG4fYKkgxNKe8lH5JIAC/wBFQM++qrrRRQFFFFAUVhLIFUsxwFBJPoBua5vv+2a+aa4aJgsUoKxIwBMI6BlP5eNznIyfapiNh98c5os7P/ebiOI4yFZvEfggyx+QpFc7872/0x57BgwkjXUTGy4YFicBgNjkH5mlncXTOxd2LMxyzMSST6kncn414k01DuOGy9w8j6juxJOPiSxGPTJp18iW8RCSQY1OiEjz88g+4PlSU4bcCOWN2BIRlYgeeDnG9Xjl3j8cVx38BeONnGpGwAuSCxXfDDGrbbqNuhqjPTuhq6fJ27j5N3mjhMN1CElzqU5Ug4IPnv6f9+VR/LHLzxyK9xOsqImmFSQSMtqyT6jAFF/dWtwneLp1OudZXXkDzIztuegx1+7V5f4bcMxVY4ok2LtEoUv5gE7n3IHr868+0THENmPtmnNtLNDJFO2pWVhHIA2D6DUAfQ1oXk1t9EvbmZBcJLkiMjOsRqQqLjfqGbPUZJ2AreklwJYyBGFBy7fVA0/WOfQetKuHizfSkktmVoLU6IY5TjVqGGlYHrqycdNsdN6YtR9SJxWzWilSplYFiQNIJJAGTgemTvt707OQe2wJEIeIqzFAAkyAEsOmHXI3/OHXz9StucuBpA3eKyjvWJEYXATzIXc+EHYCq7CFJwxIG24+P7M16mO9bxuHm58F8N5pfy6t4d2n8OlOkz9yT/GjSP64JT5FqtFhxGKZdUMscq+qMGH3g1ytf8PQIHQnGOnlUZwzjM1tIHgkaORejKcE+x9R7HIrXOCPZm7nY1FcoP2gcRF39K+kvq1A6cnusfk91nTpx5dfPrvXTPK/Ho722jnjI8ajUuclGwCVPuKptjmvl1E7QfN/H7qGfRAYwiQCV9UEs7nMmjCpG6nA6nr51ST2un+XWv8A9jcf59M3j3K1vdsHkDrKqlUlikeN0B32KMPPfByK597SeWGWUTOVWQSiG7bGFMh3judI6LMniOOjrIOtcJMO37QLyaCaa3mglWGKSQk2NyiHQNRXvDNpDH0rxj7R7tbWC5nlt4lmTWMWVw6r42TBkWbTqyvTruPWlxzTJcmxhXVJELL/AFS6twxCq2WZJSoOCJASCx6lPcVr8q38tvY3Uru5hlja1hhLErJJIAWbR0xGviJx9ZkHmaBocN7TZp3EcN1BI5+ynD7lj8cCbp71bORudxdy3FpMUW7tZZEYICFkVGK60BJI6brk429dkHxy7fh0CWMLtHcNiS8dGKtqIykGpfsxqcsM4LMfyag+WbmWO6juU709zIskjoCSFBy5JHquc52Izmg6y5h5jjtdKlWlmcEpDHjUQOrMWIVI183YgD47Uu7jtOmkkKQMrsPrR2VrJdlevWZpIlPxVCPc1TOcri4uRcDJVhAt1etvtrwYLUH8iNXXw+bF2Iyoqv8ANd9JaRWtnA7RJ9Hjml0EqZJZlEhLkfW0qVUA9Me9A0bXtNuBJ3bPCZf4i8gezkPoFk7yWME9Bq05z1q6csc9wXcrW7q9tdocNbzYDdM5Q9HGN9t8b4xvSEa0uZeGyreB2McKXdpJIdTd2ZFikUNkkI2pW0HoVBxvv78RsJTA8MjN9KsIo7m2mGQz2zaSV1dfxRYMu504kA2AoOguceJzQQoYO7Ekk8MIMillHeyKmSFZScZz1peX/adNA2ia5gifGdMnD7pTj1w0wOKluzrmCLjlgYbwa5YSnegMyFsbpKChBBJG+CMEHoCKpXapwUiOS3DPJ3F3B3DSMXdUuY21R62JYqJI8jJ86Cfse0+WZtEN1BK+M6Y+H3THHrhZicVlYdofEJLu5tMW6vaCVpJFgmk1qjIgCRLLqDZYk7nbGwxus9ctjwuURO0cr37wyuhKsVhjUhcjcLqcnHsKqvDZLgyloDMZTkkxFtZ9Tld+tA7W7W2Bwb22BBwQbC5zn0x3/WpC47S57SW0a87tra61gstvLC8ekqNZWSRiV3z06ZIz0NI4aGaWC/kXNxHwy5lJcZJmt2lhR5Ady4AQknfK560tL/iM0x1TSySt6yOzH72JoO14pAwDKQVYAgjcEHoQfSsqXnYRLI3CkEhY6ZHVNWdl2IAz5bnFMOgh+cUJsLoB9B7iTxYJx4STsN+npXHPSus+1DjZtOHTSKiuWHd4bJXx+HLAdRj9VcmSJjauq8cuojhiaKxzX0VEyiH2nRypJFYCKF1Ilkj752ZfqjSzFQT9UBVGT5/LFLLkvg/0u8ihPQ5ZvgoLY+eNPzps882NxJbxyd1l4genUgjSdJB8x5ZrLntzFW/pazqZbHFuCxl1dcW8odicMVVxhS2pB4QxVic4+yc7Ha18s8SRI4omZTIiaWCNqAIx54H92d6ofLPFHML/AE6ynn1li0pXVgEaNI8wukeXqc1vX1xZYNzZlYZy+c6m0sftd4mcD+cACDvv0OOZtXiZ/tp9KLzvTU7XpSZYirlkkUh4ckBwh3zjrg6Tj4GoGw4NDKgaN3RT1X9WSMj47+1XzifAUvrW3RtQwQxcEE/nlWx+dt8Bsagbrs84haljbyR3EXUKWKOfkRp1f0sH2ru1bTHHEtPSdRhxR23L/tEkDSRqM5jTx+2Tt8/P5iqdTY7ReVVi+iSyn8dMSJFX6ulF1YPqw2Gf/alp3sRdiytpOcaSAQfLOQc+/wCqt/TU+1DyevyRk6i1onbdt7vFsVJHnjPX2+VaiqxXWFIXOnVg4J6kA+uN8V5d+qghVyT5tg/cMYFCyM2+5wf7/wD4rdW8cRDBpY+L8FaC1hdwoeRWk6hsoxAjPmOmT8/Wrn2Gc6R2ztbTnStwy923kJB4cN6BhpGfUb9aX/EeJs0Co2MIoRf5udYHy1VoT2Wm2ikznvGcYx004Hzzn9FReeO2f8oj5dpVR+0rgiPGZ3H4ooYbrH8SxysoHm8EmJB6KZfWpzkbiTXPD7WZzl3hQsfVgMMfmQTU1JGGBVgCCMEHoQeoI9KyrCW4ols1q0k5JubSJLXiMQGTNFqVBMM/WK+CdJB6AHGdqda3sS5vQM2nDgILFGH+2uD4u8ZfXOZm6YxGu9WznHubKxuv9WSaaC4FlHMwORCUWVFkwckLG3c/nYXPpVX7XzEbfhZgh+jxSQPKIh0UyFWOPXO2/pjp0AV3kXlyTit+sbFiGYyTyeYXOWOfymJwPc10ZzxYx2/BruKBFijW3cBUGABjB+Z8z1NVz8HvhkacOMyj8ZNI2tvZDhQPYbn4k1a+0z+Cr3/gP/dQLua9tBa8xCVsS9+6t4d8fUtwu/iGsH0xk523Kz7Tf96i/wCUtf8AopTQ56ktoeNWtqLCORbk65zg5mMrkA9cHQwLeLPn0xml/wBt0Cx8VdEGlUihVR6ARqAPuoLxzUgHDoB5fuL/AObaVsc4zWktxZi3fJfhl0pwOsJt3MWT5EMG8Px6ec9wayjmfh8cqCSNuEHUh6NhrUgb7dQOtVLkG+gu4uKMbKOGS3ilMLjOY0eORBFvuNIB6bHJ2GBQVXsG4g0fFo0H1Z0kRh8FMgP3p+mmhzOIf3SPfnTH9LsDnGfEEuCgP5pfSCfTNKPsU/hq0/8AF/6MlNjn+aOP91pZIBP3cdoUU5wrkSornBBwpbO36OoChdq/c9zN3Byh4pOTttr7iDvAPUa9W/8A81cPwbbVRaXMuBrabQW89KopA+GWNUrnudJOCcPmWAQNLNI0gXpI4UIZPXxaQd/09Te/wb/9wn/5k/8ATjoIPin15v8AkOLf/tz1S+xWwSbi9uHAZU1yYIyMqh0n4hsN8qb9xw6I8Hvpyg71U4kgfzCme4JX4E0q+wX+F4/+HJ/hoOn6KKKCG5y4ctxY3MT6cNE2CxAAYDKkk7DDAHPtXJtza6ugJ+XSugO3G3lNtC6ue5VyJE8iWGUY+oXBGPVgfKkNdMVyucg9aspCyv6UM8WK+KtbZi1sFXckgKPUnbA+dNHsj5HjZhdzkSFHKxpjKhl6uT9rB2Hlnf0qMmq8kRtHcrcsyWcRuZgUfTsnRgGI2b0JA6fneoph8rXT3VvnvhhSQpCgnSOhO9RvMhMttc56l51+ayOB/dVK4FxZYU7ttYJPWPZkzvqXyZT5r1HlnoPOyR6m593rYq9tIiDFEl9bMdISZPYqM/0S2VP3/Koq8T6fcRwy2iJqDF5GUagAPseedxv0/XS+I83PA2k3BkyOiqCR6atRABPoNx5jyq09j3FpLu4uJXXZI1UMXJIyckY2G+MkgDp51EYbR9Uq79RSNxHkykaMBNJVV+qg6Y6DHxBTp1wTUw/1agOEcSiLsinfJJ9sk5//ACqwq1KztjsU/byNNvayDqs5A+DIT/8AzShvLOId3Lg6ZMFhn3IbHp0pu/hAuPo1snm05PyVCD/iFKS8OqCPT0TIPxznb5EV6nSRujLln6mpPHETL3edIwUz1x55xtWlFNhdOPPUT8Bgf317WkqrIC66l8xnGR8a17lQGOOg98/H9NXW45cPskpYKo/78h/dW5xObV3cMe4jAUY+0x64+LVHxNp38/KrzwTgy2Vl+6FyPxkuBaofhqMhHqRpA8sMTvtiru459/4To3exzjjSCazypjs4rYIQMbtGe8+ILqWB9Gpk0p+wvg8lrHK9wpWW8IcKRghF1aSw8ixZiB6AetXvmnik8P0dLdYmluJu6BlLBVxHJISdIydkxj3ql0pvMvCfpVnxuJd2+lKy/FIbZv1EfOqZ+EVbrHJYxqMKkLKo9ACoH6Kc3K3BHt4pe+dZZp5XlmZV0qWbA0qpJ8KqqqMnyqudqvZ2eKiFo5Vikh1DxAlWDY2JG4II9+poPLsE/giP/iSf4qsPaNEW4XegfyeQ/cpP6qqnYVxGNbWWx1Dv7WWTWvqCxGpfVc7eo2z1GWVcQq6MjDKsCrD1BGCPuoKjxnhKXF/wq+TBVe8GRjdZImeM59AQfmwpI9vC/wD1eX3jix/UFMrkHmxbGV+EcQcI9u+m3lfZZI+qAk7A4xj1Bx1G+72p9mP7pvHPDKscyrobWCVdc5XcbgjJ8jnI6YoNjkyQPNw0j7PCQT7amgx9+lvuqJt+GrY8O45cthTcS3IQ/m5eOMf2jNj4irLyFyqeGwM1zcCWQRqhc+FIoo9RVFJ+yCzEscZz7Uo+2btFS8Is7Q5t421PINhKw6aR+QOufM79ACQguxT+GrT/AMX/AKMlPa94as97xK1Y4F1ZQY9RvcR6h8Dg/dSn/B34O0l/JcEeC3jIz+fJsB/VDfops8+3psZrbiOCYoyYLnG5EUpXS/8AQkVfjqI86BbdrNg0fA+FArpMYRWHoxiyf0qan/wbZR9CuVzuJ8kexRQP8J+6rzzHwa34vYNEsimOQBo5Y8MFYbhgM7+hG2xI2pecsdkfELSSQR8QWKGUaZTEpLuvsGGFbBOGByudqCdnusct3UhOBIt2wPqJZ5Sh29Qw++lX2C/wvH/w5P8ADV07ceYoLeyj4VbkZwgdVOe7jjwVVvziQpx1wMnqM1L8H62LcVDAbRwyMT8cKP0mg6YooooFv218cjS1+i4DSTEN/MVCG1H3JGB8z5Vz/eS5PrTI7aif3QYMcDu0K/AjH96ml+OFtnx+EEBgW8wdwcD233q3HCzxDXSLCa/MnSPn6e/X9FdH8l8NWCwt8eca5/peIn5k/wB1c7cUuB4VXogx/wB/pro/lG+FxYxaeojTA9gox9+Kp6njSynhB8wcNZZmVT4Zn734E7OB8wD/AEqXb8ts9yiN4TI2iM5PRfG7FRjI04Xr1ambznxLurVpiDrhZdPuWYIUP84H5EZ9jHTSW8Cx3dxKkDNHhI5MhtO5OFxq1HbI0joPnkjcTuGv1Pt9skZzZwr6Pcsg6EBgPTUN1+CtlflTO/B6Yj6SPIlfvwaX3PXHYruYGJMKmoaj1bLFunkoJOB7np0pj/g+xgxXJyNQddvPpt8s5rTffp8sNdd/Bp2PAreKR5o4wruCHOSQQcE7E4HQdK3pPCpI6AZr6koA39M1kNvgaySsJH8IC71S2Q8gkjf1io/VS/judVssQxq7wn7woA++r1+ECoFxaEeSOp+TA4+OG/SKV0c2kjHkf/evT6Sfts2WPqF/bmORkYYZTgivl3AUVQepGT896yvJmmmJ+1I36SanebrLxELvoGfgB4f2VdbmJV71MIjgsMOtHuS3cq3jC/WcAZ0L6FumfLOfKmPytw2541xKOe4Tu7aIh0ix4VRcaUUY6HCgnz+A2+dg1rb3Mk9vMgYhTJv5r4UO/lgkenX2ptXZPDrObuo2Zg4UNjJ0tjS227YzjA31eWDmqOJ18uuW3w2XvL6Vs5ADY9tOlP0nUaw7ReW5L600QStDPE3ewurFfEFZdJI3AZWIyOmR16H7yJw2SOIyzKUeXGEbqiD6ob845LH0yAelWeubeUw45u+YeIxO0cl1do6MVZTNICCNiD4q8v31X38tuv7eT/1V2SVHoKNA9BXKXH3JHFJYuI20qSMHaZAzZzqDsAwbPXIJzmuw6x0D0FZUFH7TOzuLikYZSIrmMYSTGxHXQ+Nyueh6qSTvkgojiMXGeEnQz3UEa7Ao7mI/zSDo+XX2FdX18IoOL+K8wXVz/vFxNMM5AkkZgD7KTgfKpTlLkS94gyiGJhGTvM4Kxgeur7XwXJrrMcOhznuo8+uhc/fitqgguS+VouHWq28W+PE7kYLuerH06AAeQA+NS17aJNG8Uih0kUqynoQRgiveig5w5s7PeI8LkeTh8k727HOqBmDqPISKhycflAEeuOlU25544kwKte3OPMd4w+/BBrsGteexic5eNGPqyg/3ig414Rwa4vJNFvFJM5O+kE4z5s3QD3JFdMdlHIf7mW7GQhrmbBkI6KB0RT54yST5k+wq7xxhRhQAPQDFZ0BRRRQc/dutyTxFRjGiFAD67u2fhvj5GlvNxEnUSSWJG56mmh+EVw9kuLe4H1ZYzEfYoSwz8Q5/qmk0z1bW/bHDviYbDyffTR7KecEVfo8sixPGPxTu2AwJ+oc+e+APQUoy9fCarvq0aTF9eHSs/MkUpZ0xKsT9BggSqo3/ADsA7ftApM9o3EJpbmRpkMZ2Cox3CkZGffHl5Z9c58eV+cntozCwPd+IqyACRCfQnK9fMgkfLFV28udbZwR8SWJJ6liepPrVVKdsrb5azXh4VeuyDjxtr0R5AFxhMnpq+xn4nw/EiqLXpbTlHV12ZGDD4g5FWzETGmeJ1O3WvLnGO/XDxmKZNnjb1G2VPmP2ipDil0I4y3U+Q9SdgPvrwQKxV+jAfeCKj+LymVgB0j6e7t4Vz/Nzq+VYWidexS9uDkR2QPiJ752b1LFR+nHSlfKuwPrTk7f7FhDbOEGhGKFsnOSMgYx02O+fOk9KQUTHpv8AHNeh036dM+Ty2eXIw11Dq+qHDHO2y+L9WKtHF4AtpJc/buZZVXH8UmlT97sRn80VTrCbQWPqpH7a6i5P5St24ZZxzxKxEUbsD+USZSD7B3Jx61b3dsf7V63Jcdg/BJre+d5kKCS0DIT5q7KR8D4elPyot+DqJhIoAGMMPYHIx8/76lKz7WSKKKKIFFFFAUUUUBRRRQFFFFAUUUUBRRRQFFFFAUUUUC17c+XLi7sg0BDC3JkaPT4mwCMo3sCSVxvtjcYPM1dxEVy/zryULWaSMIQAfCfUb4I+I/XXVY2F7RVi4TyZeXYd7WB5UTqRgDPoCSMn2HTz6itbjHK93aoJLi3lhQtpBdcAnBOB67A1ExpOkNWTDBr6i7HfGBke+42/X8qynx4cH7Iz8anXDnfLyrKOMsQAMk1mU2X87p9+KLWcxurrjKkEZ6fOmoiY2b+HUHLvM1veW6yQSAlUAkQkB0IG+pc/pGx8q9+CyRmUJrDSjxsg3K5zu35Kgk4z1PSlfy3yHaXHdyNLHGcAt3chDEnf/YSRZRvLZiPMDypu8u8CgtItFuhUN1LfWb3Owx8MCs16Vq0VmZh4848JW6s5Y2GepG242KlgPygpJHuBXMFjbN3rRH6ysQSpG2Dg4zsa7Etouh8hSJ5t7NLxbue6t4S4+ks6hWXLK51ZAztgsR8jVuDdeVeTlNdj3Jdld8KLTwq7ySOrNuGAHQA+WM5yPb0pyogAAAwAMADyFVLsw5dksbRoZRgmVnAyDswX09wat9dy4FFFFQCiiigKKKKAooooCiiigKKKKAooooCiiigKKKKAooooCtW+4dDNgSxRyY6a1DY+GRW1RQYRRhQFUBQOgAwB8BVX7ROTBxSBIjM0Oh9YIUMCcFRqBwdgT0I61a6KDn257CZ0KE3KupljRu7jOoKzBWfBP2c5+GT5VVO1HkX9y541V2kilTKswwQRsynGx8j8D7ZPVtR/GeB290qLcxJMqMHVXGQGAIzjodidjtTY5b7PuVJeIvMIwxMEOUwVA7xmAQMWGy7sx88KcVa+z7sflnfvL1XhjjlHgYEGUKTqGDhgrbANgbZ9q6DtbVI1CxoqKAAFRQoAGwAA8hXtUzOxqpw6IHIRQfUDFewhUeVelFc6hO5FFFFSgUUUUBRRRQFFFFAUUUUBRRRQFFFFAUUUUBRRRQFFFFAUUUUBRRRQf//Z">
            <a:hlinkClick r:id="rId2"/>
          </p:cNvPr>
          <p:cNvSpPr>
            <a:spLocks noChangeAspect="1" noChangeArrowheads="1"/>
          </p:cNvSpPr>
          <p:nvPr/>
        </p:nvSpPr>
        <p:spPr bwMode="auto">
          <a:xfrm>
            <a:off x="114300" y="-1760538"/>
            <a:ext cx="5124450" cy="3667126"/>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0" name="AutoShape 6" descr="data:image/jpeg;base64,/9j/4AAQSkZJRgABAQAAAQABAAD/2wCEAAkGBxQTEhUUExQWFRUVGBwaGBgXGRwdHhofHh8eHB4eGxodHigiHhwlHiAgITEhJikrLi4wHh8zODMtNygtLisBCgoKDg0OGxAQGzQkICYsNCw0LCwtLCwsLC83LCwsLDUsLCwrLCwsLCwsLCwsLCw0LCwsLCwsLCwsLCwsLCwsLP/AABEIAL4BCgMBIgACEQEDEQH/xAAcAAACAgMBAQAAAAAAAAAAAAAABwUGAgQIAwH/xABPEAACAQMCAwYCBAcMCAUFAAABAgMABBESIQUGMQcTIkFRYXGBFDJCkQgjUmKhwdEVFjVTVHKCkpOxstMXJDM0c3Sz8IPD0uHxJZSitML/xAAZAQEAAwEBAAAAAAAAAAAAAAAAAQMEAgX/xAApEQEAAgIBAwMDBAMAAAAAAAAAAQIDESEEEjETQVEiI4EykbHBYXHR/9oADAMBAAIRAxEAPwB40UUUBRRXwnG5oPtFR8vFkBwuWPt0+/8AZXmt9Kx+qqj3y3/pquctI91kY7T7JSitESv5kfIV9Fww9D8qj1qo9OW7RWl9OI+sh/onP6Dj9dbaOCAQcg7giu62i3hE1mPLKiiiunIooooCiiigKKKKAooooCiiigKKKKAooooCiiigKKKKAooooCiiigKKKKAqocy8abvDCm2kjXnbY+Y9at9UztJtCIluFyDGQrY9Cdj8if01XkiZqsxa7uW5wULjb4n1+ZqWAqocs8QLqp2A22z8qtytWOPhpuzNY1kTWOa6lxDylfG1b1guI1+GaipZPHp8yDip0Vdg53LjNxqBRRRWhQKKKKAooooCiiigKKKKAooooCiiigKKKKAooooCiiigKKKKAooooCiiigKiebI1ayuQ5AUROSScAYBOSfLGKlq0+LrmCUesbD9BqJ8Jr5hz5wjnYR6Y4hqIJ9cfM+fyrc4n2hXhyqyKg/MXH+Ik1WeP8tfRn71ZVbW2pUAOQCckk5wAM4HrtVk5OntYJf8AXLZJSW2lJL6PijMVOPzVBx613jrj7e6K7WXm29TKwcZ4ZfCwguVuLhmZQZ01tgBiSrAA7YBAONvP1qlyXU6jUzSbHqWkx+nbpvXRMYGBgbClr2k3esmKVT4d1Hop2DLv1O+T8qjBl3PbpF66jat8mczXkl/bx5YQ61VmKFlP2iGc50kqDjGOop/UkeSePgXEdkwJjdWkBYjCMg1Dr0GAenTA96blpxuGSNZI5FkDg47s6s4ODjHoRjJpfUWnjSJjcQkqKibbmCF5/o4P4wLq9R1xgt01e1S1cxMT4czEx5ad/wAUih0964UtnSDnfGM7D0yPvrU/fNa7ZmUZIALZAyTgDJGNyQKj+fuFCW3eXUw7mNyVX7aeFmXI8St4BpZSCDjqMg8+cVS4hs3hLGRprgxMzsWLIrkRhcnCgywSbjc6etSh0inNVmelwm66h13GVGV23GWUbeorI8zWo6zKNwMnIG5wNyMDeuc+L3txGJ7hWyIb3XATuFUGSNwAfsjEQx+cKw5n4lJAhjQeO7A1qSz6AY4tSRqzHSDKZB5nAUA7UHSlxx63R2RpQGQgMME4JAYA4HXBB+Yrz/fLa/xo+5v2Ul+O8Mu34XBNI8y3MijZsxurrLDbKD0JV0YMdeTqAIIBIqqWd7I00dppkdXjiZpVeYyIZY0Yyag+nSrP9UjTgevioOnuH8SinDGJ1fQdLY+ycA4I6g4IPzrO+vo4V1SMFXIGT6noNqSfZZxSZeLpFrJSaxhMgO+WSFCGz+UNxn3NN/mXhhuIGRX0MPEpwGGcEYZT1UgkHGDvsQd6DCTmi0UEtMqgbksCAB6kkYA96zbmO2BI70ZUlTgE4KkgjIHkQRXO3ELC5trhZw8j2zPIxh7x2IhXBdG1Eg/i2bGTkhGPlRb3UwEiSnW3D2ZAQzKJVEU7p3gDDUNUSsD1IZgSdqDor98NtoWQTIVZmUEZOWXZhgb5B6isf3y2v8aPub9lIrs1NzeLfSSs/c7zthMI7kjvFDAAoxQDdGBBVT5YNcuri4sULSFpXaZ4172SQqEQKSwVXGS2sbnpp265oOnLXj1vI4jSVS7Z0ruCcDJxkb4G9YPzHbAkd6MqSpwCcFSQRsPIgiucr+/mtoBPG0qOtzbyokjOTEwW4V08Z1adaMMHcrgHPU2zta4NMjK0Msmp2D5DacLIJ5HUhcBgndZU41YJBJ2oHB++W1/jR9zfsr0PHrfu1l75SjsUVhvllzldt8jScjywa5nnvpJHuoFWRVtxNpmR5tSmMMw71i5VtYQjcDc+HAGDcuV3lmn4vD3h7uCSS5VCAQzeNWUn6wVxjJUggqCD1yDi/fLa/wAaPub9lbHD+MQTllilR2XdlDDUuehZeoB9xXMnEWls+/d9cyi4MUSyzTABQ0qlvxciEnMeOuOvrtu8CvrlpIpoWePOfCzO3cyq0Sq0ZkLN3T99EHUk5VpM9FIDpyioXk7j631nFcqNJdfGv5Lg6XXf0YHHtg1NUBRRRQFFFFBUuNc7x28hRgNvUkE/IAmoS87TYWSRNABZWVSdWnJBAySo2z6HNe3aDymXJuIk1kDLoOp+Hlt+2lBx1QDpXYkElST4RjJLZPhGPVs+1Zt33qW6mPFNdpDjfBbi67m4g7uSYL3c0UciYwCxVgSR1zuDjBxjO9enBeW7zvo3ltJBEJA8m8eTg5wvj3B0gZ8s1QURsF0O6jJ052B6Y86t3DeS72eMO933SEZ8bsRj+tjFdxltjjW4c2xRPMf0tl3+6ksnfy4hZj4V79FSJPT6259WwSfYbV58wcRjkjQXnErXvIm8LQq0rlftI2ggHcAg42IPXNQi9jlwckzI3wz/AHnapbg/ZvaJEk1xJgH8tgo9xjYbGq7dXHGp/aP+pjpvn+UFNzHYR6u6hnumZSmqTEalT1GF3II2OwrXi5zl7rRHH9GhXYiEacZP5R36kZxvvUlzL+5scWhFOonbu22I9j0zjJwQN8euaz5W5MgMuGZpFeMOucgbkjPxxtv71xOSto3bf5Wxh7Y+n8rByVxjuHLTRhDoVohkYcFsBidyNi2B8SfM047G6WWNZEOVYZFKjhHZrEs6uk7sEfJDMCRtpAbC743HUZwB5HLU4XYJBEsSfVX9ZyT95q3DO548MuaI/L3niDqyncMCD8CMGkjd2bTrbW5SMyQSQSEq41uWuVjYlPQSvcg+nhP2qeNUDgPA1Xi0soT/AGQuI2J8zI8F0hHzmlHtprQzqDf8GL2jWQCd4VmctrBYPG8IuAq5yVMsWr4HbZTXjwzhZPMtvBIMmFpJHHULky3Cb+wdPnt5VJ9mqC7vBcY1GG/u8+eI7iKRgT7a0I/p179nZNxzLxKfHhjEiA+4dY1+9UNBe+frjuhHLhGEKmRhIcDSktuzb/lYB0++KVclunD5WuZZViaSJLaeON4XKK0aoXiVZGfwFVkGpdwMedNfnvhouUa3PWS1uAPiDEQfk2DSX45yyl5x2+iLd2kIEmAM6wvdIIxuMFtWAd8elBZOzfljiMfGBc3UeqMRugnXQEZQulCoTGFKgY2FOyX6p+Bqi8tcxd1xW44UxZkSON7ctuVAjTUhPUjfUCfzt+lXqY+E/A0CWTvI7+1iEaSNNAJUjdgA65dWGc4BMEkxwfMLmoafgEn0S4uVVTE9qkmoOGBVYrqBfPOrSYtQ6gls1sc/Xjw8S4PLGCzR2sTlR1ZQWLgfFNQ+dXbjHC1teC8Rgj/2SiZocdNEgEoA9gWK/wBGg8OzEActj3juCf68lVrmjhS3jR95JFbi2leJXSWDDMmgOWWSRTqXAJAB6j2zZezU45aH/DuP+pJVH7ZOALC1pGvg+kXl5IT6d48Az92KDQ5gsb7i8aXFohmgkOqSJRGDDMudaljhmUly6ZJ2kx1Bpp8+Myt4UidmijiCytp8Uq3MS6T662AP5paq1bSry/a2rJI0kb3ssdz5B1BdNYTfSyhFOAd9OPOrxzJwpLqcKcHu2sph8Fnkz966h86BWmBLSWeJLhVbiUhXdoJO6lVi0esIzjuyzNGwYdGz9k1J9nHLt/b/ALpzX0LI01u51Np8TeIn6pxVW5J5VS84lcSSOQsN2o0Dq+t5TswI06dGroc4NM7gPNhnj4taSsWkszcBXb7UXjC5I+0uMe409d6Be9rDl4xlI1EdyYTobVkqZZDqwdm0yqSPUt6UwudImW4cxrEe8g+jLrcLiSfSI9Oep1RLt6DNUvtl4OtvCCox3/EHm8vtRR/oyCfmau/MVutwwnkIEFtefSC4/i7SHDfM3BZMeYBIoNHsPvT3nE7byiumcD01llIH9QU1KSf4O0rSzcRmYf7RoyfiTKxH6adlAUUUUBRRRQaHHXxA++nbr89x8xtSd4jwy2WWWQ+HvR+MLtq+rvgbbE7ZA9BTqvLfWpG2fLPT5j0pR83zpH3cW3ea5JcY1Ko8sYA0+I431fa8wMZ8tZmzVgtERoqorYzzzJCfrBnU53YAYAz5eZFT/CeULuf8RLJ3WNHhMbP4CAR4xlRgYwrYGc9Kz4zxS3S6tbq2VV1BkdRtggADPrjfB89qYvCuKwzsjeFn04J8wB5N64z5+vvVOTJaIiYhvriiazG/zH7qm/Cr+0nt4BdSvaSyaN+qodtOryyMjb5V78X5HY8Rk1l5LfAlRGJYHUTqXBPkctjzzV65gVSsZYgEOpUnyIIOcfDNbHEuIxpJAzkDvPAvnknf9VZ/Unz7la7418qbN2fWUqokUWhVyScHVk+bO3iOB0XpnGc1vQFI5ydSxJax4LuwA32AJO2Mb79ennU7xi/7kMVXUfT/AL8qU/aKJkjue8JBdrfKDoA3etj4gou/7aY95LxuU3mMeKdR7GlwWOQhiro8twPC8OWVUYnx5xjPXHl7mmAq4AHpXL/ZLz7NZXMUEkhNpI+lkOMIX2DqeowcEjoRq2zg11DXpY8cU8PIvebCl/zxzanCp5JZY5XjuoVVDGqkCWPvAdZLDGVZMY/JNMCo7j/Are8i7m5jEseQ2kkjBHQgqQQfLY9CR0NWOCA7J+Y14Vby3k8crwXEnc/iwpw8YDrnUw+sHf8Aq1a/wdoy/wBPum6yyqPn4nb/ABimLDyXYraNZi3X6M7amjLOcnY51FtQOw6Hyrb5d5dtrGNorWIRIzayAzNlsAZyxJ6AUFF5l7QLXhvEZvpUV08ukCFl0lBE6xlggMi9ZEOTjOVG+1VmXtI4E139NaxujcbHXhcEjGCU7/SSMDBI6gHqAabPMnKNnfFDdwCUx50nUykZxkZVhkbdDUL/AKJuEfyMf2s3+ZQL7knmGO/5ma5hV1R4SAHADeGNVOQCR1HrTS7Qr9YLNpZBM0KsO+EBw5Q5U4OQQMkZII2zXzgXIPD7OYTW1uI5ACA2uQ7Hrszkfoqw3NusiMjqGR1Ksp3BBGCCPQig595z7S7Cdra4tbaZbm1ddBlChDGPrRkLI2x6dNsnepLj/aRAnC24e8Nwsj2wWJiEKmNlzCxbXk/i9OSAdw1X8dk3CP5GP7Wb/MqQ4pyBw+4WFZrZXEEYij8cgKoMYXKsCwGNs58/U0C45Z41FacBsJbhJ3t+9lDrB5nvXZNfiXwZBBGcHYHOax5l7U+C36Il1Z3UgRtS7KpB6HDJMDg+mcdPQU1ouVbRbM2QhH0YgjuyzEbtqPiJ1Z1HOc7eVQX+ibhH8jH9rN/mUCf7TufrO+tILa0hmiEMmrEioBp0lcDS7EnJ86vH+lCz4fcTx3EN41zq0yNhCCisxiCZkGECPkAAfWJ6mrQeybhH8jH9rN/mVJce5D4feSCW5t1kcKF1anXYdAdLDPXqd6BXcN7SeBQXL3UVjdLNISWbCkZbOSFM+lScncAdT6mqzy7zHD9L4jdyx3DWc0mZUjwGKSM+lZPGPAWIVgGwc43Bpy/6JuEfyMf2s3+ZW/w3s+4dAkyRWwVZ07uUa5GDL6eJjj4jBoF7x3tc4PeIqXNncyqragGSPY4xkYl9DVP597SzewpY2MBgtvCugAa3xjSgVdguceEZycfCnH/om4R/Ix/azf5lSXA+QuH2kne29qiSDoxLOV/mlydJ+GKCO7JOVG4fYKkgxNKe8lH5JIAC/wBFQM++qrrRRQFFFFAUVhLIFUsxwFBJPoBua5vv+2a+aa4aJgsUoKxIwBMI6BlP5eNznIyfapiNh98c5os7P/ebiOI4yFZvEfggyx+QpFc7872/0x57BgwkjXUTGy4YFicBgNjkH5mlncXTOxd2LMxyzMSST6kncn414k01DuOGy9w8j6juxJOPiSxGPTJp18iW8RCSQY1OiEjz88g+4PlSU4bcCOWN2BIRlYgeeDnG9Xjl3j8cVx38BeONnGpGwAuSCxXfDDGrbbqNuhqjPTuhq6fJ27j5N3mjhMN1CElzqU5Ug4IPnv6f9+VR/LHLzxyK9xOsqImmFSQSMtqyT6jAFF/dWtwneLp1OudZXXkDzIztuegx1+7V5f4bcMxVY4ok2LtEoUv5gE7n3IHr868+0THENmPtmnNtLNDJFO2pWVhHIA2D6DUAfQ1oXk1t9EvbmZBcJLkiMjOsRqQqLjfqGbPUZJ2AreklwJYyBGFBy7fVA0/WOfQetKuHizfSkktmVoLU6IY5TjVqGGlYHrqycdNsdN6YtR9SJxWzWilSplYFiQNIJJAGTgemTvt707OQe2wJEIeIqzFAAkyAEsOmHXI3/OHXz9StucuBpA3eKyjvWJEYXATzIXc+EHYCq7CFJwxIG24+P7M16mO9bxuHm58F8N5pfy6t4d2n8OlOkz9yT/GjSP64JT5FqtFhxGKZdUMscq+qMGH3g1ytf8PQIHQnGOnlUZwzjM1tIHgkaORejKcE+x9R7HIrXOCPZm7nY1FcoP2gcRF39K+kvq1A6cnusfk91nTpx5dfPrvXTPK/Ho722jnjI8ajUuclGwCVPuKptjmvl1E7QfN/H7qGfRAYwiQCV9UEs7nMmjCpG6nA6nr51ST2un+XWv8A9jcf59M3j3K1vdsHkDrKqlUlikeN0B32KMPPfByK597SeWGWUTOVWQSiG7bGFMh3judI6LMniOOjrIOtcJMO37QLyaCaa3mglWGKSQk2NyiHQNRXvDNpDH0rxj7R7tbWC5nlt4lmTWMWVw6r42TBkWbTqyvTruPWlxzTJcmxhXVJELL/AFS6twxCq2WZJSoOCJASCx6lPcVr8q38tvY3Uru5hlja1hhLErJJIAWbR0xGviJx9ZkHmaBocN7TZp3EcN1BI5+ynD7lj8cCbp71bORudxdy3FpMUW7tZZEYICFkVGK60BJI6brk429dkHxy7fh0CWMLtHcNiS8dGKtqIykGpfsxqcsM4LMfyag+WbmWO6juU709zIskjoCSFBy5JHquc52Izmg6y5h5jjtdKlWlmcEpDHjUQOrMWIVI183YgD47Uu7jtOmkkKQMrsPrR2VrJdlevWZpIlPxVCPc1TOcri4uRcDJVhAt1etvtrwYLUH8iNXXw+bF2Iyoqv8ANd9JaRWtnA7RJ9Hjml0EqZJZlEhLkfW0qVUA9Me9A0bXtNuBJ3bPCZf4i8gezkPoFk7yWME9Bq05z1q6csc9wXcrW7q9tdocNbzYDdM5Q9HGN9t8b4xvSEa0uZeGyreB2McKXdpJIdTd2ZFikUNkkI2pW0HoVBxvv78RsJTA8MjN9KsIo7m2mGQz2zaSV1dfxRYMu504kA2AoOguceJzQQoYO7Ekk8MIMillHeyKmSFZScZz1peX/adNA2ia5gifGdMnD7pTj1w0wOKluzrmCLjlgYbwa5YSnegMyFsbpKChBBJG+CMEHoCKpXapwUiOS3DPJ3F3B3DSMXdUuY21R62JYqJI8jJ86Cfse0+WZtEN1BK+M6Y+H3THHrhZicVlYdofEJLu5tMW6vaCVpJFgmk1qjIgCRLLqDZYk7nbGwxus9ctjwuURO0cr37wyuhKsVhjUhcjcLqcnHsKqvDZLgyloDMZTkkxFtZ9Tld+tA7W7W2Bwb22BBwQbC5zn0x3/WpC47S57SW0a87tra61gstvLC8ekqNZWSRiV3z06ZIz0NI4aGaWC/kXNxHwy5lJcZJmt2lhR5Ady4AQknfK560tL/iM0x1TSySt6yOzH72JoO14pAwDKQVYAgjcEHoQfSsqXnYRLI3CkEhY6ZHVNWdl2IAz5bnFMOgh+cUJsLoB9B7iTxYJx4STsN+npXHPSus+1DjZtOHTSKiuWHd4bJXx+HLAdRj9VcmSJjauq8cuojhiaKxzX0VEyiH2nRypJFYCKF1Ilkj752ZfqjSzFQT9UBVGT5/LFLLkvg/0u8ihPQ5ZvgoLY+eNPzps882NxJbxyd1l4genUgjSdJB8x5ZrLntzFW/pazqZbHFuCxl1dcW8odicMVVxhS2pB4QxVic4+yc7Ha18s8SRI4omZTIiaWCNqAIx54H92d6ofLPFHML/AE6ynn1li0pXVgEaNI8wukeXqc1vX1xZYNzZlYZy+c6m0sftd4mcD+cACDvv0OOZtXiZ/tp9KLzvTU7XpSZYirlkkUh4ckBwh3zjrg6Tj4GoGw4NDKgaN3RT1X9WSMj47+1XzifAUvrW3RtQwQxcEE/nlWx+dt8Bsagbrs84haljbyR3EXUKWKOfkRp1f0sH2ru1bTHHEtPSdRhxR23L/tEkDSRqM5jTx+2Tt8/P5iqdTY7ReVVi+iSyn8dMSJFX6ulF1YPqw2Gf/alp3sRdiytpOcaSAQfLOQc+/wCqt/TU+1DyevyRk6i1onbdt7vFsVJHnjPX2+VaiqxXWFIXOnVg4J6kA+uN8V5d+qghVyT5tg/cMYFCyM2+5wf7/wD4rdW8cRDBpY+L8FaC1hdwoeRWk6hsoxAjPmOmT8/Wrn2Gc6R2ztbTnStwy923kJB4cN6BhpGfUb9aX/EeJs0Co2MIoRf5udYHy1VoT2Wm2ikznvGcYx004Hzzn9FReeO2f8oj5dpVR+0rgiPGZ3H4ooYbrH8SxysoHm8EmJB6KZfWpzkbiTXPD7WZzl3hQsfVgMMfmQTU1JGGBVgCCMEHoQeoI9KyrCW4ols1q0k5JubSJLXiMQGTNFqVBMM/WK+CdJB6AHGdqda3sS5vQM2nDgILFGH+2uD4u8ZfXOZm6YxGu9WznHubKxuv9WSaaC4FlHMwORCUWVFkwckLG3c/nYXPpVX7XzEbfhZgh+jxSQPKIh0UyFWOPXO2/pjp0AV3kXlyTit+sbFiGYyTyeYXOWOfymJwPc10ZzxYx2/BruKBFijW3cBUGABjB+Z8z1NVz8HvhkacOMyj8ZNI2tvZDhQPYbn4k1a+0z+Cr3/gP/dQLua9tBa8xCVsS9+6t4d8fUtwu/iGsH0xk523Kz7Tf96i/wCUtf8AopTQ56ktoeNWtqLCORbk65zg5mMrkA9cHQwLeLPn0xml/wBt0Cx8VdEGlUihVR6ARqAPuoLxzUgHDoB5fuL/AObaVsc4zWktxZi3fJfhl0pwOsJt3MWT5EMG8Px6ec9wayjmfh8cqCSNuEHUh6NhrUgb7dQOtVLkG+gu4uKMbKOGS3ilMLjOY0eORBFvuNIB6bHJ2GBQVXsG4g0fFo0H1Z0kRh8FMgP3p+mmhzOIf3SPfnTH9LsDnGfEEuCgP5pfSCfTNKPsU/hq0/8AF/6MlNjn+aOP91pZIBP3cdoUU5wrkSornBBwpbO36OoChdq/c9zN3Byh4pOTttr7iDvAPUa9W/8A81cPwbbVRaXMuBrabQW89KopA+GWNUrnudJOCcPmWAQNLNI0gXpI4UIZPXxaQd/09Te/wb/9wn/5k/8ATjoIPin15v8AkOLf/tz1S+xWwSbi9uHAZU1yYIyMqh0n4hsN8qb9xw6I8Hvpyg71U4kgfzCme4JX4E0q+wX+F4/+HJ/hoOn6KKKCG5y4ctxY3MT6cNE2CxAAYDKkk7DDAHPtXJtza6ugJ+XSugO3G3lNtC6ue5VyJE8iWGUY+oXBGPVgfKkNdMVyucg9aspCyv6UM8WK+KtbZi1sFXckgKPUnbA+dNHsj5HjZhdzkSFHKxpjKhl6uT9rB2Hlnf0qMmq8kRtHcrcsyWcRuZgUfTsnRgGI2b0JA6fneoph8rXT3VvnvhhSQpCgnSOhO9RvMhMttc56l51+ayOB/dVK4FxZYU7ttYJPWPZkzvqXyZT5r1HlnoPOyR6m593rYq9tIiDFEl9bMdISZPYqM/0S2VP3/Koq8T6fcRwy2iJqDF5GUagAPseedxv0/XS+I83PA2k3BkyOiqCR6atRABPoNx5jyq09j3FpLu4uJXXZI1UMXJIyckY2G+MkgDp51EYbR9Uq79RSNxHkykaMBNJVV+qg6Y6DHxBTp1wTUw/1agOEcSiLsinfJJ9sk5//ACqwq1KztjsU/byNNvayDqs5A+DIT/8AzShvLOId3Lg6ZMFhn3IbHp0pu/hAuPo1snm05PyVCD/iFKS8OqCPT0TIPxznb5EV6nSRujLln6mpPHETL3edIwUz1x55xtWlFNhdOPPUT8Bgf317WkqrIC66l8xnGR8a17lQGOOg98/H9NXW45cPskpYKo/78h/dW5xObV3cMe4jAUY+0x64+LVHxNp38/KrzwTgy2Vl+6FyPxkuBaofhqMhHqRpA8sMTvtiru459/4To3exzjjSCazypjs4rYIQMbtGe8+ILqWB9Gpk0p+wvg8lrHK9wpWW8IcKRghF1aSw8ixZiB6AetXvmnik8P0dLdYmluJu6BlLBVxHJISdIydkxj3ql0pvMvCfpVnxuJd2+lKy/FIbZv1EfOqZ+EVbrHJYxqMKkLKo9ACoH6Kc3K3BHt4pe+dZZp5XlmZV0qWbA0qpJ8KqqqMnyqudqvZ2eKiFo5Vikh1DxAlWDY2JG4II9+poPLsE/giP/iSf4qsPaNEW4XegfyeQ/cpP6qqnYVxGNbWWx1Dv7WWTWvqCxGpfVc7eo2z1GWVcQq6MjDKsCrD1BGCPuoKjxnhKXF/wq+TBVe8GRjdZImeM59AQfmwpI9vC/wD1eX3jix/UFMrkHmxbGV+EcQcI9u+m3lfZZI+qAk7A4xj1Bx1G+72p9mP7pvHPDKscyrobWCVdc5XcbgjJ8jnI6YoNjkyQPNw0j7PCQT7amgx9+lvuqJt+GrY8O45cthTcS3IQ/m5eOMf2jNj4irLyFyqeGwM1zcCWQRqhc+FIoo9RVFJ+yCzEscZz7Uo+2btFS8Is7Q5t421PINhKw6aR+QOufM79ACQguxT+GrT/AMX/AKMlPa94as97xK1Y4F1ZQY9RvcR6h8Dg/dSn/B34O0l/JcEeC3jIz+fJsB/VDfops8+3psZrbiOCYoyYLnG5EUpXS/8AQkVfjqI86BbdrNg0fA+FArpMYRWHoxiyf0qan/wbZR9CuVzuJ8kexRQP8J+6rzzHwa34vYNEsimOQBo5Y8MFYbhgM7+hG2xI2pecsdkfELSSQR8QWKGUaZTEpLuvsGGFbBOGByudqCdnusct3UhOBIt2wPqJZ5Sh29Qw++lX2C/wvH/w5P8ADV07ceYoLeyj4VbkZwgdVOe7jjwVVvziQpx1wMnqM1L8H62LcVDAbRwyMT8cKP0mg6YooooFv218cjS1+i4DSTEN/MVCG1H3JGB8z5Vz/eS5PrTI7aif3QYMcDu0K/AjH96ml+OFtnx+EEBgW8wdwcD233q3HCzxDXSLCa/MnSPn6e/X9FdH8l8NWCwt8eca5/peIn5k/wB1c7cUuB4VXogx/wB/pro/lG+FxYxaeojTA9gox9+Kp6njSynhB8wcNZZmVT4Zn734E7OB8wD/AEqXb8ts9yiN4TI2iM5PRfG7FRjI04Xr1ambznxLurVpiDrhZdPuWYIUP84H5EZ9jHTSW8Cx3dxKkDNHhI5MhtO5OFxq1HbI0joPnkjcTuGv1Pt9skZzZwr6Pcsg6EBgPTUN1+CtlflTO/B6Yj6SPIlfvwaX3PXHYruYGJMKmoaj1bLFunkoJOB7np0pj/g+xgxXJyNQddvPpt8s5rTffp8sNdd/Bp2PAreKR5o4wruCHOSQQcE7E4HQdK3pPCpI6AZr6koA39M1kNvgaySsJH8IC71S2Q8gkjf1io/VS/judVssQxq7wn7woA++r1+ECoFxaEeSOp+TA4+OG/SKV0c2kjHkf/evT6Sfts2WPqF/bmORkYYZTgivl3AUVQepGT896yvJmmmJ+1I36SanebrLxELvoGfgB4f2VdbmJV71MIjgsMOtHuS3cq3jC/WcAZ0L6FumfLOfKmPytw2541xKOe4Tu7aIh0ix4VRcaUUY6HCgnz+A2+dg1rb3Mk9vMgYhTJv5r4UO/lgkenX2ptXZPDrObuo2Zg4UNjJ0tjS227YzjA31eWDmqOJ18uuW3w2XvL6Vs5ADY9tOlP0nUaw7ReW5L600QStDPE3ewurFfEFZdJI3AZWIyOmR16H7yJw2SOIyzKUeXGEbqiD6ob845LH0yAelWeubeUw45u+YeIxO0cl1do6MVZTNICCNiD4q8v31X38tuv7eT/1V2SVHoKNA9BXKXH3JHFJYuI20qSMHaZAzZzqDsAwbPXIJzmuw6x0D0FZUFH7TOzuLikYZSIrmMYSTGxHXQ+Nyueh6qSTvkgojiMXGeEnQz3UEa7Ao7mI/zSDo+XX2FdX18IoOL+K8wXVz/vFxNMM5AkkZgD7KTgfKpTlLkS94gyiGJhGTvM4Kxgeur7XwXJrrMcOhznuo8+uhc/fitqgguS+VouHWq28W+PE7kYLuerH06AAeQA+NS17aJNG8Uih0kUqynoQRgiveig5w5s7PeI8LkeTh8k727HOqBmDqPISKhycflAEeuOlU25544kwKte3OPMd4w+/BBrsGteexic5eNGPqyg/3ig414Rwa4vJNFvFJM5O+kE4z5s3QD3JFdMdlHIf7mW7GQhrmbBkI6KB0RT54yST5k+wq7xxhRhQAPQDFZ0BRRRQc/dutyTxFRjGiFAD67u2fhvj5GlvNxEnUSSWJG56mmh+EVw9kuLe4H1ZYzEfYoSwz8Q5/qmk0z1bW/bHDviYbDyffTR7KecEVfo8sixPGPxTu2AwJ+oc+e+APQUoy9fCarvq0aTF9eHSs/MkUpZ0xKsT9BggSqo3/ADsA7ftApM9o3EJpbmRpkMZ2Cox3CkZGffHl5Z9c58eV+cntozCwPd+IqyACRCfQnK9fMgkfLFV28udbZwR8SWJJ6liepPrVVKdsrb5azXh4VeuyDjxtr0R5AFxhMnpq+xn4nw/EiqLXpbTlHV12ZGDD4g5FWzETGmeJ1O3WvLnGO/XDxmKZNnjb1G2VPmP2ipDil0I4y3U+Q9SdgPvrwQKxV+jAfeCKj+LymVgB0j6e7t4Vz/Nzq+VYWidexS9uDkR2QPiJ752b1LFR+nHSlfKuwPrTk7f7FhDbOEGhGKFsnOSMgYx02O+fOk9KQUTHpv8AHNeh036dM+Ty2eXIw11Dq+qHDHO2y+L9WKtHF4AtpJc/buZZVXH8UmlT97sRn80VTrCbQWPqpH7a6i5P5St24ZZxzxKxEUbsD+USZSD7B3Jx61b3dsf7V63Jcdg/BJre+d5kKCS0DIT5q7KR8D4elPyot+DqJhIoAGMMPYHIx8/76lKz7WSKKKKIFFFFAUUUUBRRRQFFFFAUUUUBRRRQFFFFAUUUUC17c+XLi7sg0BDC3JkaPT4mwCMo3sCSVxvtjcYPM1dxEVy/zryULWaSMIQAfCfUb4I+I/XXVY2F7RVi4TyZeXYd7WB5UTqRgDPoCSMn2HTz6itbjHK93aoJLi3lhQtpBdcAnBOB67A1ExpOkNWTDBr6i7HfGBke+42/X8qynx4cH7Iz8anXDnfLyrKOMsQAMk1mU2X87p9+KLWcxurrjKkEZ6fOmoiY2b+HUHLvM1veW6yQSAlUAkQkB0IG+pc/pGx8q9+CyRmUJrDSjxsg3K5zu35Kgk4z1PSlfy3yHaXHdyNLHGcAt3chDEnf/YSRZRvLZiPMDypu8u8CgtItFuhUN1LfWb3Owx8MCs16Vq0VmZh4848JW6s5Y2GepG242KlgPygpJHuBXMFjbN3rRH6ysQSpG2Dg4zsa7Etouh8hSJ5t7NLxbue6t4S4+ks6hWXLK51ZAztgsR8jVuDdeVeTlNdj3Jdld8KLTwq7ySOrNuGAHQA+WM5yPb0pyogAAAwAMADyFVLsw5dksbRoZRgmVnAyDswX09wat9dy4FFFFQCiiigKKKKAooooCiiigKKKKAooooCiiigKKKKAooooCtW+4dDNgSxRyY6a1DY+GRW1RQYRRhQFUBQOgAwB8BVX7ROTBxSBIjM0Oh9YIUMCcFRqBwdgT0I61a6KDn257CZ0KE3KupljRu7jOoKzBWfBP2c5+GT5VVO1HkX9y541V2kilTKswwQRsynGx8j8D7ZPVtR/GeB290qLcxJMqMHVXGQGAIzjodidjtTY5b7PuVJeIvMIwxMEOUwVA7xmAQMWGy7sx88KcVa+z7sflnfvL1XhjjlHgYEGUKTqGDhgrbANgbZ9q6DtbVI1CxoqKAAFRQoAGwAA8hXtUzOxqpw6IHIRQfUDFewhUeVelFc6hO5FFFFSgUUUUBRRRQFFFFAUUUUBRRRQFFFFAUUUUBRRRQFFFFAUUUUBRRRQf//Z">
            <a:hlinkClick r:id="rId2"/>
          </p:cNvPr>
          <p:cNvSpPr>
            <a:spLocks noChangeAspect="1" noChangeArrowheads="1"/>
          </p:cNvSpPr>
          <p:nvPr/>
        </p:nvSpPr>
        <p:spPr bwMode="auto">
          <a:xfrm>
            <a:off x="114300" y="-1760538"/>
            <a:ext cx="5124450" cy="3667126"/>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032" name="AutoShape 8" descr="data:image/jpeg;base64,/9j/4AAQSkZJRgABAQAAAQABAAD/2wCEAAkGBxQTEhUUExQWFRUVGBwaGBgXGRwdHhofHh8eHB4eGxodHigiHhwlHiAgITEhJikrLi4wHh8zODMtNygtLisBCgoKDg0OGxAQGzQkICYsNCw0LCwtLCwsLC83LCwsLDUsLCwrLCwsLCwsLCwsLCw0LCwsLCwsLCwsLCwsLCwsLP/AABEIAL4BCgMBIgACEQEDEQH/xAAcAAACAgMBAQAAAAAAAAAAAAAABwUGAgQIAwH/xABPEAACAQMCAwYCBAcMCAUFAAABAgMABBESIQUGMQcTIkFRYXGBFDJCkQgjUmKhwdEVFjVTVHKCkpOxstMXJDM0c3Sz8IPD0uHxJZSitML/xAAZAQEAAwEBAAAAAAAAAAAAAAAAAQMEAgX/xAApEQEAAgIBAwMDBAMAAAAAAAAAAQIDESEEEjETQVEiI4EykbHBYXHR/9oADAMBAAIRAxEAPwB40UUUBRRXwnG5oPtFR8vFkBwuWPt0+/8AZXmt9Kx+qqj3y3/pquctI91kY7T7JSitESv5kfIV9Fww9D8qj1qo9OW7RWl9OI+sh/onP6Dj9dbaOCAQcg7giu62i3hE1mPLKiiiunIooooCiiigKKKKAooooCiiigKKKKAooooCiiigKKKKAooooCiiigKKKKAqocy8abvDCm2kjXnbY+Y9at9UztJtCIluFyDGQrY9Cdj8if01XkiZqsxa7uW5wULjb4n1+ZqWAqocs8QLqp2A22z8qtytWOPhpuzNY1kTWOa6lxDylfG1b1guI1+GaipZPHp8yDip0Vdg53LjNxqBRRRWhQKKKKAooooCiiigKKKKAooooCiiigKKKKAooooCiiigKKKKAooooCiiigKiebI1ayuQ5AUROSScAYBOSfLGKlq0+LrmCUesbD9BqJ8Jr5hz5wjnYR6Y4hqIJ9cfM+fyrc4n2hXhyqyKg/MXH+Ik1WeP8tfRn71ZVbW2pUAOQCckk5wAM4HrtVk5OntYJf8AXLZJSW2lJL6PijMVOPzVBx613jrj7e6K7WXm29TKwcZ4ZfCwguVuLhmZQZ01tgBiSrAA7YBAONvP1qlyXU6jUzSbHqWkx+nbpvXRMYGBgbClr2k3esmKVT4d1Hop2DLv1O+T8qjBl3PbpF66jat8mczXkl/bx5YQ61VmKFlP2iGc50kqDjGOop/UkeSePgXEdkwJjdWkBYjCMg1Dr0GAenTA96blpxuGSNZI5FkDg47s6s4ODjHoRjJpfUWnjSJjcQkqKibbmCF5/o4P4wLq9R1xgt01e1S1cxMT4czEx5ad/wAUih0964UtnSDnfGM7D0yPvrU/fNa7ZmUZIALZAyTgDJGNyQKj+fuFCW3eXUw7mNyVX7aeFmXI8St4BpZSCDjqMg8+cVS4hs3hLGRprgxMzsWLIrkRhcnCgywSbjc6etSh0inNVmelwm66h13GVGV23GWUbeorI8zWo6zKNwMnIG5wNyMDeuc+L3txGJ7hWyIb3XATuFUGSNwAfsjEQx+cKw5n4lJAhjQeO7A1qSz6AY4tSRqzHSDKZB5nAUA7UHSlxx63R2RpQGQgMME4JAYA4HXBB+Yrz/fLa/xo+5v2Ul+O8Mu34XBNI8y3MijZsxurrLDbKD0JV0YMdeTqAIIBIqqWd7I00dppkdXjiZpVeYyIZY0Yyag+nSrP9UjTgevioOnuH8SinDGJ1fQdLY+ycA4I6g4IPzrO+vo4V1SMFXIGT6noNqSfZZxSZeLpFrJSaxhMgO+WSFCGz+UNxn3NN/mXhhuIGRX0MPEpwGGcEYZT1UgkHGDvsQd6DCTmi0UEtMqgbksCAB6kkYA96zbmO2BI70ZUlTgE4KkgjIHkQRXO3ELC5trhZw8j2zPIxh7x2IhXBdG1Eg/i2bGTkhGPlRb3UwEiSnW3D2ZAQzKJVEU7p3gDDUNUSsD1IZgSdqDor98NtoWQTIVZmUEZOWXZhgb5B6isf3y2v8aPub9lIrs1NzeLfSSs/c7zthMI7kjvFDAAoxQDdGBBVT5YNcuri4sULSFpXaZ4172SQqEQKSwVXGS2sbnpp265oOnLXj1vI4jSVS7Z0ruCcDJxkb4G9YPzHbAkd6MqSpwCcFSQRsPIgiucr+/mtoBPG0qOtzbyokjOTEwW4V08Z1adaMMHcrgHPU2zta4NMjK0Msmp2D5DacLIJ5HUhcBgndZU41YJBJ2oHB++W1/jR9zfsr0PHrfu1l75SjsUVhvllzldt8jScjywa5nnvpJHuoFWRVtxNpmR5tSmMMw71i5VtYQjcDc+HAGDcuV3lmn4vD3h7uCSS5VCAQzeNWUn6wVxjJUggqCD1yDi/fLa/wAaPub9lbHD+MQTllilR2XdlDDUuehZeoB9xXMnEWls+/d9cyi4MUSyzTABQ0qlvxciEnMeOuOvrtu8CvrlpIpoWePOfCzO3cyq0Sq0ZkLN3T99EHUk5VpM9FIDpyioXk7j631nFcqNJdfGv5Lg6XXf0YHHtg1NUBRRRQFFFFBUuNc7x28hRgNvUkE/IAmoS87TYWSRNABZWVSdWnJBAySo2z6HNe3aDymXJuIk1kDLoOp+Hlt+2lBx1QDpXYkElST4RjJLZPhGPVs+1Zt33qW6mPFNdpDjfBbi67m4g7uSYL3c0UciYwCxVgSR1zuDjBxjO9enBeW7zvo3ltJBEJA8m8eTg5wvj3B0gZ8s1QURsF0O6jJ052B6Y86t3DeS72eMO933SEZ8bsRj+tjFdxltjjW4c2xRPMf0tl3+6ksnfy4hZj4V79FSJPT6259WwSfYbV58wcRjkjQXnErXvIm8LQq0rlftI2ggHcAg42IPXNQi9jlwckzI3wz/AHnapbg/ZvaJEk1xJgH8tgo9xjYbGq7dXHGp/aP+pjpvn+UFNzHYR6u6hnumZSmqTEalT1GF3II2OwrXi5zl7rRHH9GhXYiEacZP5R36kZxvvUlzL+5scWhFOonbu22I9j0zjJwQN8euaz5W5MgMuGZpFeMOucgbkjPxxtv71xOSto3bf5Wxh7Y+n8rByVxjuHLTRhDoVohkYcFsBidyNi2B8SfM047G6WWNZEOVYZFKjhHZrEs6uk7sEfJDMCRtpAbC743HUZwB5HLU4XYJBEsSfVX9ZyT95q3DO548MuaI/L3niDqyncMCD8CMGkjd2bTrbW5SMyQSQSEq41uWuVjYlPQSvcg+nhP2qeNUDgPA1Xi0soT/AGQuI2J8zI8F0hHzmlHtprQzqDf8GL2jWQCd4VmctrBYPG8IuAq5yVMsWr4HbZTXjwzhZPMtvBIMmFpJHHULky3Cb+wdPnt5VJ9mqC7vBcY1GG/u8+eI7iKRgT7a0I/p179nZNxzLxKfHhjEiA+4dY1+9UNBe+frjuhHLhGEKmRhIcDSktuzb/lYB0++KVclunD5WuZZViaSJLaeON4XKK0aoXiVZGfwFVkGpdwMedNfnvhouUa3PWS1uAPiDEQfk2DSX45yyl5x2+iLd2kIEmAM6wvdIIxuMFtWAd8elBZOzfljiMfGBc3UeqMRugnXQEZQulCoTGFKgY2FOyX6p+Bqi8tcxd1xW44UxZkSON7ctuVAjTUhPUjfUCfzt+lXqY+E/A0CWTvI7+1iEaSNNAJUjdgA65dWGc4BMEkxwfMLmoafgEn0S4uVVTE9qkmoOGBVYrqBfPOrSYtQ6gls1sc/Xjw8S4PLGCzR2sTlR1ZQWLgfFNQ+dXbjHC1teC8Rgj/2SiZocdNEgEoA9gWK/wBGg8OzEActj3juCf68lVrmjhS3jR95JFbi2leJXSWDDMmgOWWSRTqXAJAB6j2zZezU45aH/DuP+pJVH7ZOALC1pGvg+kXl5IT6d48Az92KDQ5gsb7i8aXFohmgkOqSJRGDDMudaljhmUly6ZJ2kx1Bpp8+Myt4UidmijiCytp8Uq3MS6T662AP5paq1bSry/a2rJI0kb3ssdz5B1BdNYTfSyhFOAd9OPOrxzJwpLqcKcHu2sph8Fnkz966h86BWmBLSWeJLhVbiUhXdoJO6lVi0esIzjuyzNGwYdGz9k1J9nHLt/b/ALpzX0LI01u51Np8TeIn6pxVW5J5VS84lcSSOQsN2o0Dq+t5TswI06dGroc4NM7gPNhnj4taSsWkszcBXb7UXjC5I+0uMe409d6Be9rDl4xlI1EdyYTobVkqZZDqwdm0yqSPUt6UwudImW4cxrEe8g+jLrcLiSfSI9Oep1RLt6DNUvtl4OtvCCox3/EHm8vtRR/oyCfmau/MVutwwnkIEFtefSC4/i7SHDfM3BZMeYBIoNHsPvT3nE7byiumcD01llIH9QU1KSf4O0rSzcRmYf7RoyfiTKxH6adlAUUUUBRRRQaHHXxA++nbr89x8xtSd4jwy2WWWQ+HvR+MLtq+rvgbbE7ZA9BTqvLfWpG2fLPT5j0pR83zpH3cW3ea5JcY1Ko8sYA0+I431fa8wMZ8tZmzVgtERoqorYzzzJCfrBnU53YAYAz5eZFT/CeULuf8RLJ3WNHhMbP4CAR4xlRgYwrYGc9Kz4zxS3S6tbq2VV1BkdRtggADPrjfB89qYvCuKwzsjeFn04J8wB5N64z5+vvVOTJaIiYhvriiazG/zH7qm/Cr+0nt4BdSvaSyaN+qodtOryyMjb5V78X5HY8Rk1l5LfAlRGJYHUTqXBPkctjzzV65gVSsZYgEOpUnyIIOcfDNbHEuIxpJAzkDvPAvnknf9VZ/Unz7la7418qbN2fWUqokUWhVyScHVk+bO3iOB0XpnGc1vQFI5ydSxJax4LuwA32AJO2Mb79ennU7xi/7kMVXUfT/AL8qU/aKJkjue8JBdrfKDoA3etj4gou/7aY95LxuU3mMeKdR7GlwWOQhiro8twPC8OWVUYnx5xjPXHl7mmAq4AHpXL/ZLz7NZXMUEkhNpI+lkOMIX2DqeowcEjoRq2zg11DXpY8cU8PIvebCl/zxzanCp5JZY5XjuoVVDGqkCWPvAdZLDGVZMY/JNMCo7j/Are8i7m5jEseQ2kkjBHQgqQQfLY9CR0NWOCA7J+Y14Vby3k8crwXEnc/iwpw8YDrnUw+sHf8Aq1a/wdoy/wBPum6yyqPn4nb/ABimLDyXYraNZi3X6M7amjLOcnY51FtQOw6Hyrb5d5dtrGNorWIRIzayAzNlsAZyxJ6AUFF5l7QLXhvEZvpUV08ukCFl0lBE6xlggMi9ZEOTjOVG+1VmXtI4E139NaxujcbHXhcEjGCU7/SSMDBI6gHqAabPMnKNnfFDdwCUx50nUykZxkZVhkbdDUL/AKJuEfyMf2s3+ZQL7knmGO/5ma5hV1R4SAHADeGNVOQCR1HrTS7Qr9YLNpZBM0KsO+EBw5Q5U4OQQMkZII2zXzgXIPD7OYTW1uI5ACA2uQ7Hrszkfoqw3NusiMjqGR1Ksp3BBGCCPQig595z7S7Cdra4tbaZbm1ddBlChDGPrRkLI2x6dNsnepLj/aRAnC24e8Nwsj2wWJiEKmNlzCxbXk/i9OSAdw1X8dk3CP5GP7Wb/MqQ4pyBw+4WFZrZXEEYij8cgKoMYXKsCwGNs58/U0C45Z41FacBsJbhJ3t+9lDrB5nvXZNfiXwZBBGcHYHOax5l7U+C36Il1Z3UgRtS7KpB6HDJMDg+mcdPQU1ouVbRbM2QhH0YgjuyzEbtqPiJ1Z1HOc7eVQX+ibhH8jH9rN/mUCf7TufrO+tILa0hmiEMmrEioBp0lcDS7EnJ86vH+lCz4fcTx3EN41zq0yNhCCisxiCZkGECPkAAfWJ6mrQeybhH8jH9rN/mVJce5D4feSCW5t1kcKF1anXYdAdLDPXqd6BXcN7SeBQXL3UVjdLNISWbCkZbOSFM+lScncAdT6mqzy7zHD9L4jdyx3DWc0mZUjwGKSM+lZPGPAWIVgGwc43Bpy/6JuEfyMf2s3+ZW/w3s+4dAkyRWwVZ07uUa5GDL6eJjj4jBoF7x3tc4PeIqXNncyqragGSPY4xkYl9DVP597SzewpY2MBgtvCugAa3xjSgVdguceEZycfCnH/om4R/Ix/azf5lSXA+QuH2kne29qiSDoxLOV/mlydJ+GKCO7JOVG4fYKkgxNKe8lH5JIAC/wBFQM++qrrRRQFFFFAUVhLIFUsxwFBJPoBua5vv+2a+aa4aJgsUoKxIwBMI6BlP5eNznIyfapiNh98c5os7P/ebiOI4yFZvEfggyx+QpFc7872/0x57BgwkjXUTGy4YFicBgNjkH5mlncXTOxd2LMxyzMSST6kncn414k01DuOGy9w8j6juxJOPiSxGPTJp18iW8RCSQY1OiEjz88g+4PlSU4bcCOWN2BIRlYgeeDnG9Xjl3j8cVx38BeONnGpGwAuSCxXfDDGrbbqNuhqjPTuhq6fJ27j5N3mjhMN1CElzqU5Ug4IPnv6f9+VR/LHLzxyK9xOsqImmFSQSMtqyT6jAFF/dWtwneLp1OudZXXkDzIztuegx1+7V5f4bcMxVY4ok2LtEoUv5gE7n3IHr868+0THENmPtmnNtLNDJFO2pWVhHIA2D6DUAfQ1oXk1t9EvbmZBcJLkiMjOsRqQqLjfqGbPUZJ2AreklwJYyBGFBy7fVA0/WOfQetKuHizfSkktmVoLU6IY5TjVqGGlYHrqycdNsdN6YtR9SJxWzWilSplYFiQNIJJAGTgemTvt707OQe2wJEIeIqzFAAkyAEsOmHXI3/OHXz9StucuBpA3eKyjvWJEYXATzIXc+EHYCq7CFJwxIG24+P7M16mO9bxuHm58F8N5pfy6t4d2n8OlOkz9yT/GjSP64JT5FqtFhxGKZdUMscq+qMGH3g1ytf8PQIHQnGOnlUZwzjM1tIHgkaORejKcE+x9R7HIrXOCPZm7nY1FcoP2gcRF39K+kvq1A6cnusfk91nTpx5dfPrvXTPK/Ho722jnjI8ajUuclGwCVPuKptjmvl1E7QfN/H7qGfRAYwiQCV9UEs7nMmjCpG6nA6nr51ST2un+XWv8A9jcf59M3j3K1vdsHkDrKqlUlikeN0B32KMPPfByK597SeWGWUTOVWQSiG7bGFMh3judI6LMniOOjrIOtcJMO37QLyaCaa3mglWGKSQk2NyiHQNRXvDNpDH0rxj7R7tbWC5nlt4lmTWMWVw6r42TBkWbTqyvTruPWlxzTJcmxhXVJELL/AFS6twxCq2WZJSoOCJASCx6lPcVr8q38tvY3Uru5hlja1hhLErJJIAWbR0xGviJx9ZkHmaBocN7TZp3EcN1BI5+ynD7lj8cCbp71bORudxdy3FpMUW7tZZEYICFkVGK60BJI6brk429dkHxy7fh0CWMLtHcNiS8dGKtqIykGpfsxqcsM4LMfyag+WbmWO6juU709zIskjoCSFBy5JHquc52Izmg6y5h5jjtdKlWlmcEpDHjUQOrMWIVI183YgD47Uu7jtOmkkKQMrsPrR2VrJdlevWZpIlPxVCPc1TOcri4uRcDJVhAt1etvtrwYLUH8iNXXw+bF2Iyoqv8ANd9JaRWtnA7RJ9Hjml0EqZJZlEhLkfW0qVUA9Me9A0bXtNuBJ3bPCZf4i8gezkPoFk7yWME9Bq05z1q6csc9wXcrW7q9tdocNbzYDdM5Q9HGN9t8b4xvSEa0uZeGyreB2McKXdpJIdTd2ZFikUNkkI2pW0HoVBxvv78RsJTA8MjN9KsIo7m2mGQz2zaSV1dfxRYMu504kA2AoOguceJzQQoYO7Ekk8MIMillHeyKmSFZScZz1peX/adNA2ia5gifGdMnD7pTj1w0wOKluzrmCLjlgYbwa5YSnegMyFsbpKChBBJG+CMEHoCKpXapwUiOS3DPJ3F3B3DSMXdUuY21R62JYqJI8jJ86Cfse0+WZtEN1BK+M6Y+H3THHrhZicVlYdofEJLu5tMW6vaCVpJFgmk1qjIgCRLLqDZYk7nbGwxus9ctjwuURO0cr37wyuhKsVhjUhcjcLqcnHsKqvDZLgyloDMZTkkxFtZ9Tld+tA7W7W2Bwb22BBwQbC5zn0x3/WpC47S57SW0a87tra61gstvLC8ekqNZWSRiV3z06ZIz0NI4aGaWC/kXNxHwy5lJcZJmt2lhR5Ady4AQknfK560tL/iM0x1TSySt6yOzH72JoO14pAwDKQVYAgjcEHoQfSsqXnYRLI3CkEhY6ZHVNWdl2IAz5bnFMOgh+cUJsLoB9B7iTxYJx4STsN+npXHPSus+1DjZtOHTSKiuWHd4bJXx+HLAdRj9VcmSJjauq8cuojhiaKxzX0VEyiH2nRypJFYCKF1Ilkj752ZfqjSzFQT9UBVGT5/LFLLkvg/0u8ihPQ5ZvgoLY+eNPzps882NxJbxyd1l4genUgjSdJB8x5ZrLntzFW/pazqZbHFuCxl1dcW8odicMVVxhS2pB4QxVic4+yc7Ha18s8SRI4omZTIiaWCNqAIx54H92d6ofLPFHML/AE6ynn1li0pXVgEaNI8wukeXqc1vX1xZYNzZlYZy+c6m0sftd4mcD+cACDvv0OOZtXiZ/tp9KLzvTU7XpSZYirlkkUh4ckBwh3zjrg6Tj4GoGw4NDKgaN3RT1X9WSMj47+1XzifAUvrW3RtQwQxcEE/nlWx+dt8Bsagbrs84haljbyR3EXUKWKOfkRp1f0sH2ru1bTHHEtPSdRhxR23L/tEkDSRqM5jTx+2Tt8/P5iqdTY7ReVVi+iSyn8dMSJFX6ulF1YPqw2Gf/alp3sRdiytpOcaSAQfLOQc+/wCqt/TU+1DyevyRk6i1onbdt7vFsVJHnjPX2+VaiqxXWFIXOnVg4J6kA+uN8V5d+qghVyT5tg/cMYFCyM2+5wf7/wD4rdW8cRDBpY+L8FaC1hdwoeRWk6hsoxAjPmOmT8/Wrn2Gc6R2ztbTnStwy923kJB4cN6BhpGfUb9aX/EeJs0Co2MIoRf5udYHy1VoT2Wm2ikznvGcYx004Hzzn9FReeO2f8oj5dpVR+0rgiPGZ3H4ooYbrH8SxysoHm8EmJB6KZfWpzkbiTXPD7WZzl3hQsfVgMMfmQTU1JGGBVgCCMEHoQeoI9KyrCW4ols1q0k5JubSJLXiMQGTNFqVBMM/WK+CdJB6AHGdqda3sS5vQM2nDgILFGH+2uD4u8ZfXOZm6YxGu9WznHubKxuv9WSaaC4FlHMwORCUWVFkwckLG3c/nYXPpVX7XzEbfhZgh+jxSQPKIh0UyFWOPXO2/pjp0AV3kXlyTit+sbFiGYyTyeYXOWOfymJwPc10ZzxYx2/BruKBFijW3cBUGABjB+Z8z1NVz8HvhkacOMyj8ZNI2tvZDhQPYbn4k1a+0z+Cr3/gP/dQLua9tBa8xCVsS9+6t4d8fUtwu/iGsH0xk523Kz7Tf96i/wCUtf8AopTQ56ktoeNWtqLCORbk65zg5mMrkA9cHQwLeLPn0xml/wBt0Cx8VdEGlUihVR6ARqAPuoLxzUgHDoB5fuL/AObaVsc4zWktxZi3fJfhl0pwOsJt3MWT5EMG8Px6ec9wayjmfh8cqCSNuEHUh6NhrUgb7dQOtVLkG+gu4uKMbKOGS3ilMLjOY0eORBFvuNIB6bHJ2GBQVXsG4g0fFo0H1Z0kRh8FMgP3p+mmhzOIf3SPfnTH9LsDnGfEEuCgP5pfSCfTNKPsU/hq0/8AF/6MlNjn+aOP91pZIBP3cdoUU5wrkSornBBwpbO36OoChdq/c9zN3Byh4pOTttr7iDvAPUa9W/8A81cPwbbVRaXMuBrabQW89KopA+GWNUrnudJOCcPmWAQNLNI0gXpI4UIZPXxaQd/09Te/wb/9wn/5k/8ATjoIPin15v8AkOLf/tz1S+xWwSbi9uHAZU1yYIyMqh0n4hsN8qb9xw6I8Hvpyg71U4kgfzCme4JX4E0q+wX+F4/+HJ/hoOn6KKKCG5y4ctxY3MT6cNE2CxAAYDKkk7DDAHPtXJtza6ugJ+XSugO3G3lNtC6ue5VyJE8iWGUY+oXBGPVgfKkNdMVyucg9aspCyv6UM8WK+KtbZi1sFXckgKPUnbA+dNHsj5HjZhdzkSFHKxpjKhl6uT9rB2Hlnf0qMmq8kRtHcrcsyWcRuZgUfTsnRgGI2b0JA6fneoph8rXT3VvnvhhSQpCgnSOhO9RvMhMttc56l51+ayOB/dVK4FxZYU7ttYJPWPZkzvqXyZT5r1HlnoPOyR6m593rYq9tIiDFEl9bMdISZPYqM/0S2VP3/Koq8T6fcRwy2iJqDF5GUagAPseedxv0/XS+I83PA2k3BkyOiqCR6atRABPoNx5jyq09j3FpLu4uJXXZI1UMXJIyckY2G+MkgDp51EYbR9Uq79RSNxHkykaMBNJVV+qg6Y6DHxBTp1wTUw/1agOEcSiLsinfJJ9sk5//ACqwq1KztjsU/byNNvayDqs5A+DIT/8AzShvLOId3Lg6ZMFhn3IbHp0pu/hAuPo1snm05PyVCD/iFKS8OqCPT0TIPxznb5EV6nSRujLln6mpPHETL3edIwUz1x55xtWlFNhdOPPUT8Bgf317WkqrIC66l8xnGR8a17lQGOOg98/H9NXW45cPskpYKo/78h/dW5xObV3cMe4jAUY+0x64+LVHxNp38/KrzwTgy2Vl+6FyPxkuBaofhqMhHqRpA8sMTvtiru459/4To3exzjjSCazypjs4rYIQMbtGe8+ILqWB9Gpk0p+wvg8lrHK9wpWW8IcKRghF1aSw8ixZiB6AetXvmnik8P0dLdYmluJu6BlLBVxHJISdIydkxj3ql0pvMvCfpVnxuJd2+lKy/FIbZv1EfOqZ+EVbrHJYxqMKkLKo9ACoH6Kc3K3BHt4pe+dZZp5XlmZV0qWbA0qpJ8KqqqMnyqudqvZ2eKiFo5Vikh1DxAlWDY2JG4II9+poPLsE/giP/iSf4qsPaNEW4XegfyeQ/cpP6qqnYVxGNbWWx1Dv7WWTWvqCxGpfVc7eo2z1GWVcQq6MjDKsCrD1BGCPuoKjxnhKXF/wq+TBVe8GRjdZImeM59AQfmwpI9vC/wD1eX3jix/UFMrkHmxbGV+EcQcI9u+m3lfZZI+qAk7A4xj1Bx1G+72p9mP7pvHPDKscyrobWCVdc5XcbgjJ8jnI6YoNjkyQPNw0j7PCQT7amgx9+lvuqJt+GrY8O45cthTcS3IQ/m5eOMf2jNj4irLyFyqeGwM1zcCWQRqhc+FIoo9RVFJ+yCzEscZz7Uo+2btFS8Is7Q5t421PINhKw6aR+QOufM79ACQguxT+GrT/AMX/AKMlPa94as97xK1Y4F1ZQY9RvcR6h8Dg/dSn/B34O0l/JcEeC3jIz+fJsB/VDfops8+3psZrbiOCYoyYLnG5EUpXS/8AQkVfjqI86BbdrNg0fA+FArpMYRWHoxiyf0qan/wbZR9CuVzuJ8kexRQP8J+6rzzHwa34vYNEsimOQBo5Y8MFYbhgM7+hG2xI2pecsdkfELSSQR8QWKGUaZTEpLuvsGGFbBOGByudqCdnusct3UhOBIt2wPqJZ5Sh29Qw++lX2C/wvH/w5P8ADV07ceYoLeyj4VbkZwgdVOe7jjwVVvziQpx1wMnqM1L8H62LcVDAbRwyMT8cKP0mg6YooooFv218cjS1+i4DSTEN/MVCG1H3JGB8z5Vz/eS5PrTI7aif3QYMcDu0K/AjH96ml+OFtnx+EEBgW8wdwcD233q3HCzxDXSLCa/MnSPn6e/X9FdH8l8NWCwt8eca5/peIn5k/wB1c7cUuB4VXogx/wB/pro/lG+FxYxaeojTA9gox9+Kp6njSynhB8wcNZZmVT4Zn734E7OB8wD/AEqXb8ts9yiN4TI2iM5PRfG7FRjI04Xr1ambznxLurVpiDrhZdPuWYIUP84H5EZ9jHTSW8Cx3dxKkDNHhI5MhtO5OFxq1HbI0joPnkjcTuGv1Pt9skZzZwr6Pcsg6EBgPTUN1+CtlflTO/B6Yj6SPIlfvwaX3PXHYruYGJMKmoaj1bLFunkoJOB7np0pj/g+xgxXJyNQddvPpt8s5rTffp8sNdd/Bp2PAreKR5o4wruCHOSQQcE7E4HQdK3pPCpI6AZr6koA39M1kNvgaySsJH8IC71S2Q8gkjf1io/VS/judVssQxq7wn7woA++r1+ECoFxaEeSOp+TA4+OG/SKV0c2kjHkf/evT6Sfts2WPqF/bmORkYYZTgivl3AUVQepGT896yvJmmmJ+1I36SanebrLxELvoGfgB4f2VdbmJV71MIjgsMOtHuS3cq3jC/WcAZ0L6FumfLOfKmPytw2541xKOe4Tu7aIh0ix4VRcaUUY6HCgnz+A2+dg1rb3Mk9vMgYhTJv5r4UO/lgkenX2ptXZPDrObuo2Zg4UNjJ0tjS227YzjA31eWDmqOJ18uuW3w2XvL6Vs5ADY9tOlP0nUaw7ReW5L600QStDPE3ewurFfEFZdJI3AZWIyOmR16H7yJw2SOIyzKUeXGEbqiD6ob845LH0yAelWeubeUw45u+YeIxO0cl1do6MVZTNICCNiD4q8v31X38tuv7eT/1V2SVHoKNA9BXKXH3JHFJYuI20qSMHaZAzZzqDsAwbPXIJzmuw6x0D0FZUFH7TOzuLikYZSIrmMYSTGxHXQ+Nyueh6qSTvkgojiMXGeEnQz3UEa7Ao7mI/zSDo+XX2FdX18IoOL+K8wXVz/vFxNMM5AkkZgD7KTgfKpTlLkS94gyiGJhGTvM4Kxgeur7XwXJrrMcOhznuo8+uhc/fitqgguS+VouHWq28W+PE7kYLuerH06AAeQA+NS17aJNG8Uih0kUqynoQRgiveig5w5s7PeI8LkeTh8k727HOqBmDqPISKhycflAEeuOlU25544kwKte3OPMd4w+/BBrsGteexic5eNGPqyg/3ig414Rwa4vJNFvFJM5O+kE4z5s3QD3JFdMdlHIf7mW7GQhrmbBkI6KB0RT54yST5k+wq7xxhRhQAPQDFZ0BRRRQc/dutyTxFRjGiFAD67u2fhvj5GlvNxEnUSSWJG56mmh+EVw9kuLe4H1ZYzEfYoSwz8Q5/qmk0z1bW/bHDviYbDyffTR7KecEVfo8sixPGPxTu2AwJ+oc+e+APQUoy9fCarvq0aTF9eHSs/MkUpZ0xKsT9BggSqo3/ADsA7ftApM9o3EJpbmRpkMZ2Cox3CkZGffHl5Z9c58eV+cntozCwPd+IqyACRCfQnK9fMgkfLFV28udbZwR8SWJJ6liepPrVVKdsrb5azXh4VeuyDjxtr0R5AFxhMnpq+xn4nw/EiqLXpbTlHV12ZGDD4g5FWzETGmeJ1O3WvLnGO/XDxmKZNnjb1G2VPmP2ipDil0I4y3U+Q9SdgPvrwQKxV+jAfeCKj+LymVgB0j6e7t4Vz/Nzq+VYWidexS9uDkR2QPiJ752b1LFR+nHSlfKuwPrTk7f7FhDbOEGhGKFsnOSMgYx02O+fOk9KQUTHpv8AHNeh036dM+Ty2eXIw11Dq+qHDHO2y+L9WKtHF4AtpJc/buZZVXH8UmlT97sRn80VTrCbQWPqpH7a6i5P5St24ZZxzxKxEUbsD+USZSD7B3Jx61b3dsf7V63Jcdg/BJre+d5kKCS0DIT5q7KR8D4elPyot+DqJhIoAGMMPYHIx8/76lKz7WSKKKKIFFFFAUUUUBRRRQFFFFAUUUUBRRRQFFFFAUUUUC17c+XLi7sg0BDC3JkaPT4mwCMo3sCSVxvtjcYPM1dxEVy/zryULWaSMIQAfCfUb4I+I/XXVY2F7RVi4TyZeXYd7WB5UTqRgDPoCSMn2HTz6itbjHK93aoJLi3lhQtpBdcAnBOB67A1ExpOkNWTDBr6i7HfGBke+42/X8qynx4cH7Iz8anXDnfLyrKOMsQAMk1mU2X87p9+KLWcxurrjKkEZ6fOmoiY2b+HUHLvM1veW6yQSAlUAkQkB0IG+pc/pGx8q9+CyRmUJrDSjxsg3K5zu35Kgk4z1PSlfy3yHaXHdyNLHGcAt3chDEnf/YSRZRvLZiPMDypu8u8CgtItFuhUN1LfWb3Owx8MCs16Vq0VmZh4848JW6s5Y2GepG242KlgPygpJHuBXMFjbN3rRH6ysQSpG2Dg4zsa7Etouh8hSJ5t7NLxbue6t4S4+ks6hWXLK51ZAztgsR8jVuDdeVeTlNdj3Jdld8KLTwq7ySOrNuGAHQA+WM5yPb0pyogAAAwAMADyFVLsw5dksbRoZRgmVnAyDswX09wat9dy4FFFFQCiiigKKKKAooooCiiigKKKKAooooCiiigKKKKAooooCtW+4dDNgSxRyY6a1DY+GRW1RQYRRhQFUBQOgAwB8BVX7ROTBxSBIjM0Oh9YIUMCcFRqBwdgT0I61a6KDn257CZ0KE3KupljRu7jOoKzBWfBP2c5+GT5VVO1HkX9y541V2kilTKswwQRsynGx8j8D7ZPVtR/GeB290qLcxJMqMHVXGQGAIzjodidjtTY5b7PuVJeIvMIwxMEOUwVA7xmAQMWGy7sx88KcVa+z7sflnfvL1XhjjlHgYEGUKTqGDhgrbANgbZ9q6DtbVI1CxoqKAAFRQoAGwAA8hXtUzOxqpw6IHIRQfUDFewhUeVelFc6hO5FFFFSgUUUUBRRRQFFFFAUUUUBRRRQFFFFAUUUUBRRRQFFFFAUUUUBRRRQf//Z">
            <a:hlinkClick r:id="rId3"/>
          </p:cNvPr>
          <p:cNvSpPr>
            <a:spLocks noChangeAspect="1" noChangeArrowheads="1"/>
          </p:cNvSpPr>
          <p:nvPr/>
        </p:nvSpPr>
        <p:spPr bwMode="auto">
          <a:xfrm>
            <a:off x="114300" y="-1760538"/>
            <a:ext cx="5124450" cy="3667126"/>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1034" name="Picture 10" descr="http://t1.gstatic.com/images?q=tbn:ANd9GcQm4sczsdIGuU7laljkgV0Gd02jgJFfE2iHzuSInwS9MhweyolQ">
            <a:hlinkClick r:id="rId4"/>
          </p:cNvPr>
          <p:cNvPicPr>
            <a:picLocks noChangeAspect="1" noChangeArrowheads="1"/>
          </p:cNvPicPr>
          <p:nvPr/>
        </p:nvPicPr>
        <p:blipFill>
          <a:blip r:embed="rId5"/>
          <a:srcRect/>
          <a:stretch>
            <a:fillRect/>
          </a:stretch>
        </p:blipFill>
        <p:spPr bwMode="auto">
          <a:xfrm>
            <a:off x="6084168" y="764704"/>
            <a:ext cx="2664296" cy="133214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dirty="0" smtClean="0"/>
              <a:t>Broad Overview </a:t>
            </a:r>
            <a:endParaRPr lang="en-GB" dirty="0"/>
          </a:p>
        </p:txBody>
      </p:sp>
      <p:sp>
        <p:nvSpPr>
          <p:cNvPr id="3" name="Content Placeholder 2"/>
          <p:cNvSpPr>
            <a:spLocks noGrp="1"/>
          </p:cNvSpPr>
          <p:nvPr>
            <p:ph idx="1"/>
          </p:nvPr>
        </p:nvSpPr>
        <p:spPr>
          <a:xfrm>
            <a:off x="457200" y="1268760"/>
            <a:ext cx="8229600" cy="5055840"/>
          </a:xfrm>
        </p:spPr>
        <p:txBody>
          <a:bodyPr>
            <a:normAutofit fontScale="92500" lnSpcReduction="10000"/>
          </a:bodyPr>
          <a:lstStyle/>
          <a:p>
            <a:r>
              <a:rPr lang="en-GB" dirty="0" smtClean="0"/>
              <a:t>Pupils will sit National Courses in S4-6.</a:t>
            </a:r>
          </a:p>
          <a:p>
            <a:endParaRPr lang="en-GB" dirty="0" smtClean="0"/>
          </a:p>
          <a:p>
            <a:r>
              <a:rPr lang="en-GB" dirty="0" smtClean="0"/>
              <a:t>Pupils will sit National 4, National 5 or National 6 (Higher) Courses this year. </a:t>
            </a:r>
          </a:p>
          <a:p>
            <a:endParaRPr lang="en-GB" dirty="0" smtClean="0"/>
          </a:p>
          <a:p>
            <a:r>
              <a:rPr lang="en-GB" dirty="0" smtClean="0"/>
              <a:t>These Courses replace Standard Grade, Intermediate and Higher Courses. </a:t>
            </a:r>
          </a:p>
          <a:p>
            <a:endParaRPr lang="en-GB" dirty="0" smtClean="0"/>
          </a:p>
          <a:p>
            <a:r>
              <a:rPr lang="en-GB" dirty="0" smtClean="0"/>
              <a:t>Pupils will enhance their reading, writing, talking and listening skills at all levels. </a:t>
            </a:r>
          </a:p>
          <a:p>
            <a:endParaRPr lang="en-GB" dirty="0" smtClean="0"/>
          </a:p>
          <a:p>
            <a:r>
              <a:rPr lang="en-GB" dirty="0" smtClean="0"/>
              <a:t>Courses at National 5, Higher and Advanced Higher will be graded A to D, or 'No Award'.</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4 English </a:t>
            </a:r>
            <a:endParaRPr lang="en-GB" dirty="0"/>
          </a:p>
        </p:txBody>
      </p:sp>
      <p:sp>
        <p:nvSpPr>
          <p:cNvPr id="3" name="Content Placeholder 2"/>
          <p:cNvSpPr>
            <a:spLocks noGrp="1"/>
          </p:cNvSpPr>
          <p:nvPr>
            <p:ph idx="1"/>
          </p:nvPr>
        </p:nvSpPr>
        <p:spPr/>
        <p:txBody>
          <a:bodyPr/>
          <a:lstStyle/>
          <a:p>
            <a:endParaRPr lang="en-GB" dirty="0" smtClean="0"/>
          </a:p>
          <a:p>
            <a:r>
              <a:rPr lang="en-GB" dirty="0" smtClean="0"/>
              <a:t> </a:t>
            </a:r>
            <a:r>
              <a:rPr lang="en-GB" b="1" i="1" dirty="0" smtClean="0"/>
              <a:t>The National 4 English Course enables learners to develop their literacy skills and to understand, analyse and evaluate texts in the contexts of literature, language and media. The Course also enables learners to create and produce texts, and provides opportunities to develop planning and research skills, applying language skills as appropriate. </a:t>
            </a:r>
            <a:endParaRPr lang="en-GB" dirty="0"/>
          </a:p>
        </p:txBody>
      </p:sp>
      <p:pic>
        <p:nvPicPr>
          <p:cNvPr id="4" name="Picture 4" descr="http://t1.gstatic.com/images?q=tbn:ANd9GcQooxaYdnnis1hOeO1S6zO7qK4OeL2ONJK2xZRPQGj46AMzX0hTcg">
            <a:hlinkClick r:id="rId2"/>
          </p:cNvPr>
          <p:cNvPicPr>
            <a:picLocks noChangeAspect="1" noChangeArrowheads="1"/>
          </p:cNvPicPr>
          <p:nvPr/>
        </p:nvPicPr>
        <p:blipFill>
          <a:blip r:embed="rId3"/>
          <a:srcRect/>
          <a:stretch>
            <a:fillRect/>
          </a:stretch>
        </p:blipFill>
        <p:spPr bwMode="auto">
          <a:xfrm>
            <a:off x="7164288" y="188640"/>
            <a:ext cx="1440160" cy="14401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1143000"/>
          </a:xfrm>
        </p:spPr>
        <p:txBody>
          <a:bodyPr/>
          <a:lstStyle/>
          <a:p>
            <a:r>
              <a:rPr lang="en-GB" dirty="0" smtClean="0"/>
              <a:t>National 4 English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Course is made up of 4 mandatory units.</a:t>
            </a:r>
          </a:p>
          <a:p>
            <a:endParaRPr lang="en-GB" dirty="0" smtClean="0"/>
          </a:p>
          <a:p>
            <a:r>
              <a:rPr lang="en-GB" b="1" dirty="0" smtClean="0"/>
              <a:t>English</a:t>
            </a:r>
            <a:r>
              <a:rPr lang="en-GB" b="1" dirty="0" smtClean="0"/>
              <a:t>: Analysis and Evaluation</a:t>
            </a:r>
          </a:p>
          <a:p>
            <a:r>
              <a:rPr lang="en-GB" b="1" dirty="0" smtClean="0"/>
              <a:t>English: Creation and Production</a:t>
            </a:r>
          </a:p>
          <a:p>
            <a:r>
              <a:rPr lang="en-GB" b="1" dirty="0" smtClean="0"/>
              <a:t>Literacy</a:t>
            </a:r>
          </a:p>
          <a:p>
            <a:r>
              <a:rPr lang="en-GB" b="1" dirty="0" smtClean="0"/>
              <a:t>Added Value Unit: English Assignment</a:t>
            </a:r>
          </a:p>
          <a:p>
            <a:endParaRPr lang="en-GB" b="1" dirty="0" smtClean="0"/>
          </a:p>
          <a:p>
            <a:r>
              <a:rPr lang="en-GB" b="1" i="1" dirty="0" smtClean="0"/>
              <a:t>There is no final examination for National 4 English. Pupils are assessed throughout the course and they pass if they meet the Course requirements.  Attaining National 4 English may allow learners to progress to National 5 English. </a:t>
            </a:r>
          </a:p>
        </p:txBody>
      </p:sp>
      <p:sp>
        <p:nvSpPr>
          <p:cNvPr id="9218" name="AutoShape 2" descr="data:image/jpeg;base64,/9j/4AAQSkZJRgABAQAAAQABAAD/2wCEAAkGBhQPDxUUERAREBAWEBgUFBYVFRUXFhcQHxAhGh8cEx4YHzIgFx8vGhgXKzAiIyopLDgwFyo4QTItQTI3LCkBCQoKDQsNGQ4OGSwkHiQ1NTQ1NDQtLDQsNS81NS40LDUsLDQ0KTQ0NC40LDQ0MzQsNCk1LC0vMDQsLDQpMDQsLP/AABEIAFAAUAMBIgACEQEDEQH/xAAcAAACAgMBAQAAAAAAAAAAAAAGBwAEAQMFCAL/xABCEAABAwICBQcFDgcBAAAAAAABAAIDBBESEwUGITFRBxRBYXSBsyJScZGyFyMyMzQ1QlNyc7G0wdIkJSY2k6HRFf/EABkBAAMBAQEAAAAAAAAAAAAAAAADBAEFAv/EACURAAICAQQABgMAAAAAAAAAAAABAgMRBBIxQRMhMkJhcSIj0f/aAAwDAQACEQMRAD8ApZqmaquYpmLrYO7gtZqmaquYpmIwGC1mqZqq5imYjAYLWapmqrmKZiMBgtZqmaquYpmIwGDt6iaCjrql0cpeGiEvGE2Nw8D9UbVXJTTmN2W+VsmE4C5wLcVtmIW3IY5Ij/HSdmd4jU3lJdOUZ4TINRbOFmEzznUxOie5jwWva4tcDvDgbLXmJi8qurG6rjHBswHDc1/6HuS0uqq5Kccl1U1ZHchv0nJfSPja4unuWAnyxvLb8Es9OUzYKqaJl8LJXMF9psD0p96O+Jj+7b7ASF1sP8wqe0P/ABU9E5Sk02SaacpSakyjjUDr7tpWm6NNRdDsjY7SFVsp4dsYP05R0gHfY7B1+hUykorJZOSgsmdLaiGl0fziWRwm8m8dhYYnWsTvuAfWhDMTE0vpp9ZoCWaTY51SbDoawVFg0egWS0BXipyae4XQ5ST3c5Djki+XSdmd4jUwNd9LPpKMzR/CZLGbdDm5gBaeoi4S/wCSL5dJ2Z3iNRnyofNcn24/FCmtWbkiS5Z1CT+DuUdVFXUoeAHwyx7QeBFi13XvHckdrVq+6gqnxG5Z8KNx+lEd3f0HrCJeS3WjIm5tIfepXXjJ+jNw9DvxA4o11/1Y59SnALzx3dHxOzazvH+wFsX4Nm18M2Dent2vhnf0d8TH9232AkLrZ84VPaH/AIp9aPHvMf3bfYCQ+s0RfpKoa0FznVTmtA3lxdYAd6NN6mZpPWyaravOr6lsTbhnwpHebHfb39A6yunr9rE2V7aWms2kp/JGHc+QbL9YG0DvK62mJxoWgFLG4c+nbimcN7GWtsPrA7yl60W4KiP5y3ddFcf2S39Lj+h9GP6Yd2g/mUBo9Z/bDu0H8ygWGIuNgiv3fZtPu+2GnJD8uk7M7xGo05UfmuX7cfihLjk+1hhoap8k5c1hhLBhaXHFjadw6gUR68coFJWUL4YXyGRzmEAxvaNjwTtI4JNkJO1PBNbCTvTS8vIW7XW2g2I2gjj1J6aiaz8/pQXH3+OzJRxNtjvQQPWCkTddnVLWM0FU2XaYz5MrR0xk7bdY3j0J11e+PyUairxIeXJ6BSD07WmDS00jQC6OsLwDexIffbbo2Jle6zQfWS/4ZP8AiUunq5s9XPLGSWPmc5pIIOEnpB3JGng03lE2lrlGT3ILDyw1X1FN6pP3qe7DVfUU3qk/egqOmc7osOJVyGkDd+0p7qrXRS6al0NSm10mdojnZjiEuaW4bPwYc3D5193WgzT2tMtdgzGRswYrYMW3FbfiJ80K1/78Q0Qaa7s8y4rYTa2bi37tyHA5KhBJt4EV1pNvHZyTSu4LHNneaVdxKYlTks3MpimdwX0KN3UFaxKYkZYbmaW0I6T6lvjha3cAsYlMSw85bN2JTEtOJTEsMwbcSziWnEpiQGD/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5 English </a:t>
            </a:r>
            <a:endParaRPr lang="en-GB" dirty="0"/>
          </a:p>
        </p:txBody>
      </p:sp>
      <p:sp>
        <p:nvSpPr>
          <p:cNvPr id="3" name="Content Placeholder 2"/>
          <p:cNvSpPr>
            <a:spLocks noGrp="1"/>
          </p:cNvSpPr>
          <p:nvPr>
            <p:ph idx="1"/>
          </p:nvPr>
        </p:nvSpPr>
        <p:spPr/>
        <p:txBody>
          <a:bodyPr/>
          <a:lstStyle/>
          <a:p>
            <a:endParaRPr lang="en-GB" dirty="0" smtClean="0"/>
          </a:p>
          <a:p>
            <a:r>
              <a:rPr lang="en-GB" dirty="0" smtClean="0"/>
              <a:t> </a:t>
            </a:r>
            <a:r>
              <a:rPr lang="en-GB" b="1" i="1" dirty="0" smtClean="0"/>
              <a:t>The National 5 English Course enables learners to develop their literacy skills and to understand, analyse and evaluate a range of texts, including Scottish texts, in the contexts of literature, language and media. The Course also enables learners to create and produce texts and to apply their knowledge and understanding of language. </a:t>
            </a:r>
            <a:endParaRPr lang="en-GB" dirty="0"/>
          </a:p>
        </p:txBody>
      </p:sp>
      <p:pic>
        <p:nvPicPr>
          <p:cNvPr id="8194" name="Picture 2" descr="http://t0.gstatic.com/images?q=tbn:ANd9GcSxIBOEkgGEAF_SvUtw2VNG9uJIdUj1UIJay78TSB2Y9SaJPnob1ZRrRw">
            <a:hlinkClick r:id="rId2"/>
          </p:cNvPr>
          <p:cNvPicPr>
            <a:picLocks noChangeAspect="1" noChangeArrowheads="1"/>
          </p:cNvPicPr>
          <p:nvPr/>
        </p:nvPicPr>
        <p:blipFill>
          <a:blip r:embed="rId3"/>
          <a:srcRect/>
          <a:stretch>
            <a:fillRect/>
          </a:stretch>
        </p:blipFill>
        <p:spPr bwMode="auto">
          <a:xfrm>
            <a:off x="7308304" y="188640"/>
            <a:ext cx="1440160" cy="144016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1143000"/>
          </a:xfrm>
        </p:spPr>
        <p:txBody>
          <a:bodyPr/>
          <a:lstStyle/>
          <a:p>
            <a:r>
              <a:rPr lang="en-GB" dirty="0" smtClean="0"/>
              <a:t>National 5 English </a:t>
            </a:r>
            <a:endParaRPr lang="en-GB" dirty="0"/>
          </a:p>
        </p:txBody>
      </p:sp>
      <p:sp>
        <p:nvSpPr>
          <p:cNvPr id="3" name="Content Placeholder 2"/>
          <p:cNvSpPr>
            <a:spLocks noGrp="1"/>
          </p:cNvSpPr>
          <p:nvPr>
            <p:ph idx="1"/>
          </p:nvPr>
        </p:nvSpPr>
        <p:spPr>
          <a:xfrm>
            <a:off x="457200" y="1268760"/>
            <a:ext cx="8229600" cy="5760640"/>
          </a:xfrm>
        </p:spPr>
        <p:txBody>
          <a:bodyPr>
            <a:normAutofit lnSpcReduction="10000"/>
          </a:bodyPr>
          <a:lstStyle/>
          <a:p>
            <a:endParaRPr lang="en-GB" dirty="0" smtClean="0"/>
          </a:p>
          <a:p>
            <a:r>
              <a:rPr lang="en-GB" dirty="0" smtClean="0"/>
              <a:t> This Course is made up of two mandatory Units and a Portfolio of Writing. </a:t>
            </a:r>
          </a:p>
          <a:p>
            <a:pPr>
              <a:buNone/>
            </a:pPr>
            <a:endParaRPr lang="en-GB" dirty="0" smtClean="0"/>
          </a:p>
          <a:p>
            <a:r>
              <a:rPr lang="en-GB" b="1" dirty="0" smtClean="0"/>
              <a:t>English</a:t>
            </a:r>
            <a:r>
              <a:rPr lang="en-GB" b="1" dirty="0" smtClean="0"/>
              <a:t>: Analysis and Evaluation</a:t>
            </a:r>
            <a:endParaRPr lang="en-GB" dirty="0" smtClean="0"/>
          </a:p>
          <a:p>
            <a:r>
              <a:rPr lang="en-GB" b="1" dirty="0" smtClean="0"/>
              <a:t>English: Creation and Production</a:t>
            </a:r>
            <a:endParaRPr lang="en-GB" dirty="0" smtClean="0"/>
          </a:p>
          <a:p>
            <a:pPr>
              <a:buNone/>
            </a:pPr>
            <a:endParaRPr lang="en-GB" dirty="0" smtClean="0"/>
          </a:p>
          <a:p>
            <a:r>
              <a:rPr lang="en-GB" b="1" dirty="0" smtClean="0"/>
              <a:t>Portfolio of Writing </a:t>
            </a:r>
          </a:p>
          <a:p>
            <a:pPr>
              <a:buNone/>
            </a:pPr>
            <a:r>
              <a:rPr lang="en-GB" dirty="0" smtClean="0"/>
              <a:t>	As part of the Creation and Production Unit, pupils produce a </a:t>
            </a:r>
            <a:r>
              <a:rPr lang="en-GB" dirty="0" smtClean="0"/>
              <a:t>Portfolio </a:t>
            </a:r>
            <a:r>
              <a:rPr lang="en-GB" dirty="0" smtClean="0"/>
              <a:t>of </a:t>
            </a:r>
            <a:r>
              <a:rPr lang="en-GB" dirty="0" smtClean="0"/>
              <a:t>Writing</a:t>
            </a:r>
            <a:r>
              <a:rPr lang="en-GB" dirty="0" smtClean="0"/>
              <a:t>. Pupils must submit one broadly </a:t>
            </a:r>
            <a:r>
              <a:rPr lang="en-GB" b="1" dirty="0" smtClean="0"/>
              <a:t>discursive</a:t>
            </a:r>
            <a:r>
              <a:rPr lang="en-GB" dirty="0" smtClean="0"/>
              <a:t> (argumentative or persuasive) piece as well as one broadly </a:t>
            </a:r>
            <a:r>
              <a:rPr lang="en-GB" b="1" dirty="0" smtClean="0"/>
              <a:t>creative</a:t>
            </a:r>
            <a:r>
              <a:rPr lang="en-GB" dirty="0" smtClean="0"/>
              <a:t> (short story or personal reflective) piece. </a:t>
            </a:r>
          </a:p>
          <a:p>
            <a:endParaRPr lang="en-GB" dirty="0" smtClean="0"/>
          </a:p>
          <a:p>
            <a:endParaRPr lang="en-GB" dirty="0"/>
          </a:p>
        </p:txBody>
      </p:sp>
      <p:pic>
        <p:nvPicPr>
          <p:cNvPr id="4" name="Picture 3" descr="untitled56.png"/>
          <p:cNvPicPr>
            <a:picLocks noChangeAspect="1"/>
          </p:cNvPicPr>
          <p:nvPr/>
        </p:nvPicPr>
        <p:blipFill>
          <a:blip r:embed="rId2"/>
          <a:stretch>
            <a:fillRect/>
          </a:stretch>
        </p:blipFill>
        <p:spPr>
          <a:xfrm>
            <a:off x="7380312" y="188640"/>
            <a:ext cx="1524000" cy="14192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endParaRPr lang="en-GB" dirty="0" smtClean="0"/>
          </a:p>
          <a:p>
            <a:r>
              <a:rPr lang="en-GB" dirty="0" smtClean="0"/>
              <a:t>The Portfolio of writing accounts for </a:t>
            </a:r>
            <a:r>
              <a:rPr lang="en-GB" b="1" dirty="0" smtClean="0"/>
              <a:t>30%</a:t>
            </a:r>
            <a:r>
              <a:rPr lang="en-GB" dirty="0" smtClean="0"/>
              <a:t> of the final grade.</a:t>
            </a:r>
          </a:p>
          <a:p>
            <a:r>
              <a:rPr lang="en-GB" dirty="0" smtClean="0"/>
              <a:t>Pupils will be aware of the internal deadlines for their Portfolio.</a:t>
            </a:r>
          </a:p>
          <a:p>
            <a:r>
              <a:rPr lang="en-GB" dirty="0" smtClean="0"/>
              <a:t>The word limit for each piece is </a:t>
            </a:r>
            <a:r>
              <a:rPr lang="en-GB" b="1" dirty="0" smtClean="0"/>
              <a:t>1000 words</a:t>
            </a:r>
            <a:r>
              <a:rPr lang="en-GB" dirty="0" smtClean="0"/>
              <a:t> and pupils must take steps to avoid plagiarism and collusion. </a:t>
            </a:r>
          </a:p>
          <a:p>
            <a:r>
              <a:rPr lang="en-GB" dirty="0" smtClean="0"/>
              <a:t>Word limits must be included and all sources must be cited in a bibliography. </a:t>
            </a:r>
          </a:p>
          <a:p>
            <a:endParaRPr lang="en-GB"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60648"/>
            <a:ext cx="3076575"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7828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a:t>
            </a:r>
            <a:r>
              <a:rPr lang="en-GB" dirty="0" smtClean="0"/>
              <a:t>Exam</a:t>
            </a:r>
            <a:endParaRPr lang="en-GB" dirty="0"/>
          </a:p>
        </p:txBody>
      </p:sp>
      <p:sp>
        <p:nvSpPr>
          <p:cNvPr id="3" name="Content Placeholder 2"/>
          <p:cNvSpPr>
            <a:spLocks noGrp="1"/>
          </p:cNvSpPr>
          <p:nvPr>
            <p:ph idx="1"/>
          </p:nvPr>
        </p:nvSpPr>
        <p:spPr/>
        <p:txBody>
          <a:bodyPr>
            <a:normAutofit fontScale="92500" lnSpcReduction="20000"/>
          </a:bodyPr>
          <a:lstStyle/>
          <a:p>
            <a:r>
              <a:rPr lang="en-GB" dirty="0"/>
              <a:t>Pupils will answer a </a:t>
            </a:r>
            <a:r>
              <a:rPr lang="en-GB" b="1" i="1" u="sng" dirty="0"/>
              <a:t>Reading for Understanding, Analysis and Evaluation </a:t>
            </a:r>
            <a:r>
              <a:rPr lang="en-GB" b="1" i="1" u="sng" dirty="0" smtClean="0"/>
              <a:t>Paper </a:t>
            </a:r>
            <a:r>
              <a:rPr lang="en-GB" dirty="0" smtClean="0"/>
              <a:t>(30 marks – 1 hour) </a:t>
            </a:r>
            <a:r>
              <a:rPr lang="en-GB" dirty="0"/>
              <a:t>which tests their comprehension  skills. This consists </a:t>
            </a:r>
            <a:r>
              <a:rPr lang="en-GB" dirty="0" smtClean="0"/>
              <a:t>of one non-fiction passage. </a:t>
            </a:r>
          </a:p>
          <a:p>
            <a:pPr marL="0" indent="0">
              <a:buNone/>
            </a:pPr>
            <a:endParaRPr lang="en-GB" dirty="0"/>
          </a:p>
          <a:p>
            <a:r>
              <a:rPr lang="en-GB" dirty="0" smtClean="0"/>
              <a:t>Pupils </a:t>
            </a:r>
            <a:r>
              <a:rPr lang="en-GB" dirty="0" smtClean="0"/>
              <a:t>will </a:t>
            </a:r>
            <a:r>
              <a:rPr lang="en-GB" dirty="0" smtClean="0"/>
              <a:t> answer a </a:t>
            </a:r>
            <a:r>
              <a:rPr lang="en-GB" b="1" i="1" u="sng" dirty="0" smtClean="0"/>
              <a:t>Critical Reading </a:t>
            </a:r>
            <a:r>
              <a:rPr lang="en-GB" dirty="0" smtClean="0"/>
              <a:t>Paper  (40 marks – 1 hr 30 </a:t>
            </a:r>
            <a:r>
              <a:rPr lang="en-GB" dirty="0" err="1" smtClean="0"/>
              <a:t>mins</a:t>
            </a:r>
            <a:r>
              <a:rPr lang="en-GB" dirty="0" smtClean="0"/>
              <a:t>)which consists of two parts:</a:t>
            </a:r>
          </a:p>
          <a:p>
            <a:endParaRPr lang="en-GB" dirty="0" smtClean="0"/>
          </a:p>
          <a:p>
            <a:r>
              <a:rPr lang="en-GB" dirty="0" smtClean="0"/>
              <a:t>Pupils will answer </a:t>
            </a:r>
            <a:r>
              <a:rPr lang="en-GB" b="1" u="sng" dirty="0" smtClean="0"/>
              <a:t>one Critical Essay </a:t>
            </a:r>
            <a:r>
              <a:rPr lang="en-GB" dirty="0" smtClean="0"/>
              <a:t>on a text they have studied.</a:t>
            </a:r>
            <a:endParaRPr lang="en-GB" dirty="0" smtClean="0"/>
          </a:p>
          <a:p>
            <a:r>
              <a:rPr lang="en-GB" dirty="0" smtClean="0"/>
              <a:t>Pupils will also answer </a:t>
            </a:r>
            <a:r>
              <a:rPr lang="en-GB" b="1" u="sng" dirty="0" smtClean="0"/>
              <a:t>Textual Analysis questions </a:t>
            </a:r>
            <a:r>
              <a:rPr lang="en-GB" dirty="0" smtClean="0"/>
              <a:t>on a Scottish Text they have studied. </a:t>
            </a:r>
            <a:r>
              <a:rPr lang="en-GB" dirty="0" smtClean="0"/>
              <a:t> </a:t>
            </a:r>
            <a:endParaRPr lang="en-GB" dirty="0" smtClean="0"/>
          </a:p>
          <a:p>
            <a:endParaRPr lang="en-GB" dirty="0" smtClean="0"/>
          </a:p>
        </p:txBody>
      </p:sp>
    </p:spTree>
    <p:extLst>
      <p:ext uri="{BB962C8B-B14F-4D97-AF65-F5344CB8AC3E}">
        <p14:creationId xmlns:p14="http://schemas.microsoft.com/office/powerpoint/2010/main" val="1081988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6 (Higher)</a:t>
            </a:r>
            <a:endParaRPr lang="en-GB" dirty="0"/>
          </a:p>
        </p:txBody>
      </p:sp>
      <p:sp>
        <p:nvSpPr>
          <p:cNvPr id="3" name="Content Placeholder 2"/>
          <p:cNvSpPr>
            <a:spLocks noGrp="1"/>
          </p:cNvSpPr>
          <p:nvPr>
            <p:ph idx="1"/>
          </p:nvPr>
        </p:nvSpPr>
        <p:spPr/>
        <p:txBody>
          <a:bodyPr/>
          <a:lstStyle/>
          <a:p>
            <a:endParaRPr lang="en-GB" dirty="0" smtClean="0"/>
          </a:p>
          <a:p>
            <a:r>
              <a:rPr lang="en-GB" dirty="0" smtClean="0"/>
              <a:t> </a:t>
            </a:r>
            <a:r>
              <a:rPr lang="en-GB" b="1" i="1" dirty="0" smtClean="0"/>
              <a:t>The Higher English Course provides learners with the opportunity to develop the skills of listening, talking, reading and writing in order to understand and use language. Building on literacy skills, learners develop understanding of the complexities of language, including through the study of a wide range of texts, and develop high levels of analytical thinking and understanding of the impact of language. </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175</TotalTime>
  <Words>948</Words>
  <Application>Microsoft Office PowerPoint</Application>
  <PresentationFormat>On-screen Show (4:3)</PresentationFormat>
  <Paragraphs>95</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English in the Senior Phase </vt:lpstr>
      <vt:lpstr>Broad Overview </vt:lpstr>
      <vt:lpstr>National 4 English </vt:lpstr>
      <vt:lpstr>National 4 English </vt:lpstr>
      <vt:lpstr>National 5 English </vt:lpstr>
      <vt:lpstr>National 5 English </vt:lpstr>
      <vt:lpstr>PowerPoint Presentation</vt:lpstr>
      <vt:lpstr>The Exam</vt:lpstr>
      <vt:lpstr>National 6 (Higher)</vt:lpstr>
      <vt:lpstr>National 6 </vt:lpstr>
      <vt:lpstr>PowerPoint Presentation</vt:lpstr>
      <vt:lpstr>The Exam</vt:lpstr>
      <vt:lpstr>What are the benefits of the National Courses? </vt:lpstr>
      <vt:lpstr>How can you support your child in the Senior Phase? </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in the Senior Phase</dc:title>
  <dc:creator>einnes</dc:creator>
  <cp:lastModifiedBy>EInnes</cp:lastModifiedBy>
  <cp:revision>26</cp:revision>
  <dcterms:created xsi:type="dcterms:W3CDTF">2014-09-30T13:21:41Z</dcterms:created>
  <dcterms:modified xsi:type="dcterms:W3CDTF">2014-10-02T20:12:26Z</dcterms:modified>
</cp:coreProperties>
</file>