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2" autoAdjust="0"/>
    <p:restoredTop sz="94660"/>
  </p:normalViewPr>
  <p:slideViewPr>
    <p:cSldViewPr>
      <p:cViewPr>
        <p:scale>
          <a:sx n="76" d="100"/>
          <a:sy n="76" d="100"/>
        </p:scale>
        <p:origin x="-1206"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EABAC760-0975-4FA2-841B-72C25B03115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AC760-0975-4FA2-841B-72C25B03115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AC760-0975-4FA2-841B-72C25B03115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AC760-0975-4FA2-841B-72C25B03115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AC760-0975-4FA2-841B-72C25B03115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BAC760-0975-4FA2-841B-72C25B03115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BAC760-0975-4FA2-841B-72C25B03115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BAC760-0975-4FA2-841B-72C25B03115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BAC760-0975-4FA2-841B-72C25B03115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BAC760-0975-4FA2-841B-72C25B03115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D41DA6-C191-4295-B40A-B114D527021E}" type="datetimeFigureOut">
              <a:rPr lang="en-GB" smtClean="0"/>
              <a:pPr/>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EABAC760-0975-4FA2-841B-72C25B031156}"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D41DA6-C191-4295-B40A-B114D527021E}" type="datetimeFigureOut">
              <a:rPr lang="en-GB" smtClean="0"/>
              <a:pPr/>
              <a:t>23/09/2014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ABAC760-0975-4FA2-841B-72C25B031156}"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hyperlink" Target="http://books.google.co.uk/books?id=DPYUhoKAPdMC&amp;printsec=frontcover&amp;source=gbs_ge_summary_r&amp;cad=0"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google.co.uk/url?sa=i&amp;rct=j&amp;q=death+of+a+salesman&amp;source=images&amp;cd=&amp;cad=rja&amp;uact=8&amp;docid=FmfKlzzesBtRNM&amp;tbnid=YQr7keY24XGc3M:&amp;ved=0CAcQjRw&amp;url=http://entertainment.time.com/2012/03/27/broadways-old-new-hit-death-of-a-salesman/&amp;ei=CTogVOjLAcPOaJT4gqgI&amp;psig=AFQjCNHkp__eEuDhUac_avbMfUwumbGcZQ&amp;ust=141148453490501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Death of a Salesman </a:t>
            </a:r>
            <a:endParaRPr lang="en-GB" dirty="0"/>
          </a:p>
        </p:txBody>
      </p:sp>
      <p:sp>
        <p:nvSpPr>
          <p:cNvPr id="3" name="Subtitle 2"/>
          <p:cNvSpPr>
            <a:spLocks noGrp="1"/>
          </p:cNvSpPr>
          <p:nvPr>
            <p:ph type="subTitle" idx="1"/>
          </p:nvPr>
        </p:nvSpPr>
        <p:spPr/>
        <p:txBody>
          <a:bodyPr/>
          <a:lstStyle/>
          <a:p>
            <a:r>
              <a:rPr lang="en-GB" dirty="0" smtClean="0"/>
              <a:t>Research task/historical context </a:t>
            </a:r>
            <a:endParaRPr lang="en-GB" dirty="0"/>
          </a:p>
        </p:txBody>
      </p:sp>
      <p:sp>
        <p:nvSpPr>
          <p:cNvPr id="24578" name="AutoShape 2" descr="Image result for death of a salesman"/>
          <p:cNvSpPr>
            <a:spLocks noChangeAspect="1" noChangeArrowheads="1"/>
          </p:cNvSpPr>
          <p:nvPr/>
        </p:nvSpPr>
        <p:spPr bwMode="auto">
          <a:xfrm>
            <a:off x="63500" y="-136525"/>
            <a:ext cx="990600" cy="15240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Front Cover">
            <a:hlinkClick r:id="rId2"/>
          </p:cNvPr>
          <p:cNvPicPr>
            <a:picLocks noChangeAspect="1" noChangeArrowheads="1"/>
          </p:cNvPicPr>
          <p:nvPr/>
        </p:nvPicPr>
        <p:blipFill>
          <a:blip r:embed="rId3"/>
          <a:srcRect/>
          <a:stretch>
            <a:fillRect/>
          </a:stretch>
        </p:blipFill>
        <p:spPr bwMode="auto">
          <a:xfrm>
            <a:off x="539552" y="3243634"/>
            <a:ext cx="2088232" cy="3213920"/>
          </a:xfrm>
          <a:prstGeom prst="rect">
            <a:avLst/>
          </a:prstGeom>
          <a:noFill/>
        </p:spPr>
      </p:pic>
      <p:sp>
        <p:nvSpPr>
          <p:cNvPr id="24582" name="AutoShape 6" descr="data:image/jpeg;base64,/9j/4AAQSkZJRgABAQAAAQABAAD/2wCEAAkGBxQSEhQUEhQUFBUXFRYUFBcVFxUVFBcVFBUWFhcXFhUYHCggGBwlHRQUITEhJSkrLi4uFx8zODMsNygtLisBCgoKDg0OGxAQGiwkHyQsLCwsLCwsLCwsLCwsLCwsLCwsLCwsLCwsLCwsLCwsLCwsLCwsLCwsLCwsLCwsLCwsLP/AABEIALcBEwMBIgACEQEDEQH/xAAcAAABBAMBAAAAAAAAAAAAAAAAAQMEBgIFBwj/xAA+EAABBAAEAgcFBwMEAgMBAAABAAIDEQQSITEFQQYTIlFhcYEHMpGhsRRCUmLB0fAjcuGCkrLCovEzQ+Ik/8QAGQEAAwEBAQAAAAAAAAAAAAAAAAIDAQQF/8QAJxEAAgICAgIBBAIDAAAAAAAAAAECEQMhEjEEQSIyUXGBYaETFDP/2gAMAwEAAhEDEQA/AOGoQhAAhCEACEIQAqRCEACEIQAqEiVAAhCEGghCEACRKhAAhCEACEIQYCEIQAIQhAAhCEGghCEACEIQAIQhAAhCEAIhCdw9XbuQNeJ5IMAQOq6oeKTqSrH0X4IcfOI82RtFzjzDRWw7za6IPZZBVNnlb3EhrqPlooyzKLploYJSVo4s5hG4pIrL026PSYKYRyHOC3Mx4BaHd4rWiPPmFWVWMk1aJyi4umKkSpFooIQhAAlSJUACEAIQaCEIQAIQhAAlCk8OwbppWRt3e4NHquzcA9nOGjAbIzrJAAXOdsKqyBy1SuSXY0YuXRx3D8HnkbmZE9ze8A0ockZaSHAgjQg6EeYXqd4ETAAMjWgAZRmFdyp3tN6MMxkAmjAbNG3M0j77CCcrhz29En+VDPFJHB0IQqkwQhCABCEIAk4fBucC7Zo3J+gWxZwyMt1cQ7w3BOwNn9Fjh5GljWGxY5bf6l17gHRHBSYWJ8kduoEuzFtlRnkotjxcjjsvCh9xxcavUCviCtWQux9MuimEw+GdLCMjm073i69dqJ8Vx6R1kk8zabHPkLlx8HRihCFQmCEIQAin8H4ccQ8sDg2mufZ2pos/JQFJ4fjHwyNkjNOabB3+I5hY7rRsatX0dd6O9HjHhmtiIiny9t+WzrrVWL+Kn8FwmPj63rMV1hLXdU1wunAHLmOtDbZMcB4gTDE6R1vkY2S6qy4WQB4WpmMwDpS0uiZKM1imutt1ucw8F5tu2mezCMaVFE9pTsV1eH+2EF5dJVVVAM7gO/xVBXRfbFjC5+GjdWZjHuc0G6zFobrX5CudLuw/Qjy/I/6MEiUpFUgCUKS3h7yLAH+9n0tKeHS/gPpr9EvKP3N4v7C8MwLp5Gxs3d4bACyT5AFdM4H0RhaGkRNkJHvOOYl3fR0Hoqn0X4a5jZZXdnsuYL0NZSTXw+SvvRnEZ3NhaDdZnaknKPk0XooZZ/YtjhY5xDoRFIw3CX2KD4mtY9pF6ihTteRXJeO8JOGkLM2YciQWnyLTsRsQvRkXHAJGxRse8+6S0dlpo6E+hXJPapOJsSx7WPp0fa7LrzNe5ubUa2B8kuHI7plc2FKNo54hSvsZqyQPAg39E0WaHn6rqTTOWmNIQhaYbHo/i+pxEUlgBrwSTsBsfqvSPCcUHxh/eBflvv6ry+F3j2fxtxPDYhJZBBY7XW43Fos+QB9VDMvZ0+NuVF0xGLaebarexXmtTxDiA6qV8b2yNANgUQAbzbHxtRJOHYdkToTHJI15GwcRYO2blsfNY8U6jD4KYNGRrYnh4rtDM0gWB4kLn22dk4fE87SOskgUCSa7rOyxSoXeeUCRKkQAIQhAF26D8DjxjHtzZZWEaH3clGiedX3LqvEOAx4qKMTBwLWtDgx1A0NvquD9HHuGJiDQXZnta5u+ZpcMwI7qtd/xmJdEDbC9lfc94DuLea48yqR6HjtSj11/ZV+l/BsOYJpBC+J0WGfGzUBlCy3QE2dTquLLp3TnjDWYdzWQvZ11sa51DsgtL+zQrQ1pv6LmKrgToj5Tjz0IlQhXOURCWkIARbjgHAZMSdAQ0ULr3nE5Q1vIkk14K4cO6OQx1/TBPfJ2vWjp8lYeEgCVmuWi1wPIZSDsPJQlmXoosb9m+4j0KLYmsjBdGwANy++yhW3P0Wr6L4DEyTFjZ35WnZu5781jQeKv/GuM/ZoJXN1kDCY7ByOe7Rlnusi/BUn2Tccxb5yMQ6SSKdrnBz7P9SPctPxBA8FksKb7LR8l1tHK/aJwebD42frS6QGR2WQ2QRegJ2BArTyVXXobHRdbicZeo68gAg1QYwAUd9itDxPoNhJr7HVP/FH2f/H3T8Ev+wovi0TeJvaOLoVu6S9BJcK10jXtljGprsvA7y3WxruCqk1trojJSVok012S4h2QstFauAdC3vlDZnN6pvZe6GRr3hxaS2mgHY1djkVG6V8D+yzUzO6FwDonurtadoZhpYIOniFPkm6KvHJRtob4di+oj1DSSS5jSddQPu+NLoHQLiMckWcOHWkuEnfoaaD6UfG1yXGOzEH7wG4V69mTojFLGX08vDsuzsoaBmb3qOePwst48vnR0eXi7gQGNFgEl5a522gHYGmtegK597V+IF0sLTTXhrjbMzba7J7zTqDmbJV8vNbaXisuG61w6qSNosl5LXeANA2SaAHMn1VD6S8UOLmdOW5bDW5dw0NFAA9x1Pqp4Fey/kzSjS7NWMVJykk9Hu/dR8TK5x7TnO/uJP1WdapqTcrqSR59siSbrFZP3K6lwL2SBzI5MZiuqDhZYxtOGYdntv57WMveqNpLZig5PRy1dh9i2An6jFEsIZmY4XYJsOB7PdQGqlcf6GYfAvjbhm5gWA5306QuDjZzVpy0FKxez7ifVTmJ+gmaA09z2E0D4HN8aUpTUnxKwTh80ZY6WNgGb50fQB115Ba3pNweTF4OaHD0HlnWMYABnDCHuaByuvj5rf8AT8YWJzOse5jnmy1rS9oAB7bgPcuq8Ty5rDoZxKMOke6OfLlAbMWAR5CQaaLzGzWtchpopxg1PZ05Mylis814jDPj0exzP7mlv1TIXfeN4CITyZMkjM2doNPjLXgPbpsQLpN8a9lGGx8YnwRGFlcO1HVwFw0IA3j17rFcl0ppnA1RwYpAtr0h6P4jBSGLExOjdrV+68D7zHbOHktfhoHSOaxjS9zjTWtBLie4AbpjBsLKOMnYK28A6BYnEMZI1jQ14zNdI8NaQdjWp1ruUbG8LfA/q5o3RuGuVwo1yI7wddQrY8cZexJuUfRY/YthIRxJnWgOcYpWx3sJCBy/s6weq7PxXhpjBqyD7p5+RXA+jWL6jFYeQaZJWH0zC/la7h0r6Ly41/WjEOhMbSMMGHRjju91HtZqFjuFKPk4lor4+aUXZUum3R44rBza3JE0SR/ie5tukYwblwjF0PxBcRfgncqK7H0E4PPNxDER42Z/2jDNjLHB4eAS4O0B0ykFtihuqn0/4K3BY2WGMgs0kaAKytks5PQ2PKk/jQjXGQvkZJSlyRQXxkbilip+NCh0syR4ujIO0JSFmkUxjp2HlDtNiNjpYrl8k8yapAeROvrputGJi06d62BnDm2NP0P85riaOg6jNibwbnHUGE3etHKQd/FUb2RdLOqczDzV1MxGUn/65tvQO015EKwcIxQnwMkf3urkYf8AU05T8yPRcl4a2m0uuLuKZCSpndePSf8A9DgOQA+blr3PaL5c+f7rWcJ4oZ2CR/vFrcx8RZN+pTON4hlfWoHd/NDsfivOy7mzqh9KG+Py9bFLE3UuglY0bDO8U3y1auINYA6n2ADTu8AGj67rpvD+KEyysLrcHaF2mlbUPO/VVjH8PJ4kLFB7hMQNgBZdt3lp+K6cD42n+SWTey+Y+GKJp6tgyg9osBJeORkyDNJvtpdrUdKeJRSYJ0Ty4TRPY6MPhMVh9aMF6DISdb0asOjvHo2F8T3VUnZshoyurn4G/itV084jBNK+SN+YiQM0vLkazJmB2Itjf93xzGny2dGTL8CryNWWDnLHtcCQQbHJZxvB2WcdFdTVnGmbTiHGn4h1ON1VfhBrU+ahh1trv3ISOgAaH5m2XUWjfnRr0+Y71i59JYwS6Gcm+zGfD6dncV6jmPqojualvxFV5p7BcLficRHDCBnlNNzGm3RJJPIAAlM0KWf2WdFWTvOKm1ZG6o2nZzxrmPg36+S67icdmFROdm2GTK/X80bjZ9FQOkWF+wYLqYZHM6vs5ge06S+071dZrxparoDx/DYZ8cskfWYl07I3PeS4iN7tXtJ90Nb9B3qNuW/0dSrGq91Z0TpTgo4nRMGVtMJdl7LS5xJJAJ+XJaWMNNFp1Y6xXIjb9Fh03x5OMljJvqw0c9nNDwfg4BaTCYynUTq42AkktiKWtl+6aOa/BS4ljR1skLGOO9Ne8MkA7tQfktv0N4nHisHTAA5kYjkZpo4N0IHcasf4VQkxOfBzwk2chc3zLmmtPzMYPUrW+zPinU4wMJ7MzHMr8wGZp+RH+pWhKxXC4P8Ag2ZiAvTwPoaVn6FYwNc6LTUZ2+lB3/X4Kvyutzxr77/+RVfPFDDKZRrlzGtrFEEfVJF0wkrR0j2g8KixmBmjkbdMfIx3NkkbS5rgfl4gkLzx7Nce2HHwudlGYOY1zheVztiO4mst/mXpfhuKbI1hBsZQfMusfoVBxuBw+EjnxMOHjjmeBmcxjQ7uGo231pXe0RjqSKvDjHUGyHM6nOLmMc8XmsUxutAcvmqd7Si2RuHmzFz+1E8kBpcAA9pLRtVvFfmCs+Dkix8Mk0BbkD3sc2gSCHHKS08i2nDTn4Lk3S6eRuKdFI8kR5WsaaGUOY1xFN0Bs6+Xgp+MpRybOnypxnj0MnnW/JeqOEYgS4eKQVT42O027TQV5JbN4r0n7L+IiXh+GbfaZGGnvppIH0+S7czTSOCCOccM4yYekbjdCXEPw8ncc9BvwcyNSfbnhangk/FG5p/0OBH/ADVM6VYwR8Xll5Mxok9GShx+i6N7b25oYHfhe4ej2/8A5ClidSQ8+mcUxG2veojQn8Q/UpuJt7D+eafNt6Fx6McqE5nA8UKfBj80WY6p3Dv5HY6X3HkVFw83ZHl5ck9G/XwK4WXN9wCYukZH1jo8xc0kb3Vj1oOrzWn4hhBFNIxp0Y8tH9ppzfkQsIXuZI1zTq0hwJO9Hn/OaZ6Q4zNjpwzQO6sNH5jExv1Vsb1Qky7dDBWFaT94ud6E39CmuJF4fd7knS/KvOgFMwLOqjYwbNDSfIHv9Co3SOcNH9oc4/D/AAuFu5fk6EqRzvEYxxxErmHXPvlJ2Abe47tlYcNKYsKS4kvI1Lt6JJDddao3X5iqfw+U043rZd61+5W44xxC4HAH77QPICv+q65x2oojF+zQzzdok6/ukN0DZ2Om/NRrUyP3fD/C6OiXY1gn07zUiJ3NQAaKkRvtawRsI+015sdmtzqbIGg57/AFMyOPJJHFYLtKHiL5bD1SNfusNGJXnMBeyu/sl4hHBxGN8zmtaY5Whzjo0luayTto1w9a5qilvaJ8U81+60wtvtC6TtxmJeYbEAd/TsEFxoZnkcrN0OQUv2ddEnYp32p72shgkbo6/wCo9pa7KT91uo11vbxFHjGZwG3eTsF0aXphhcHw77HBmlfLC/M5ruyx0gNl3c78o25paroZtvsZ6R9ImS4meXXUtaK2qJgZYPiQ6vRY8HeJT1ncC0DSgb+qoplLiANeVUVbOjUJjacx3INdynJaHiy0uhfIcrCAXNcL5+4dq8gq7h8Q6J7Hs0fG9sgHe5hstPnVfy1eug2E6zFxE+63O4jkey4aj1VV6T8KfBipmPaWjrHuZYoGMvOUjvFHl4pYaVl8e20WjGvBYHtvLIBI3Xk8XXmDY9FR+LDVxDiDR76I/lq/YThjxgYRKMpALmDZ3VyOJ7Q8CQfIqi9JIHBrgBbuVcxetelra2SZ0X2Y8dGJiY0EARhzTZ1tjWAk+ebTyW06aY9n2QiR1BzSdKLqGmgsa6rgPQ7pCcHiO0SIX2yUAZuz3htjUfup/TrpZ9plkbESYg6mOs6syNaRXcSCfVVoi2jT8B47JhS5zdWuDRIwkgPANjbYjXXxKh8UxfXSOlrLmddXddwvmobii9KVvZMkQ9qwu/8AseaPsjJA4ktzxZa0FOux3rz/AIbR2vPRdq9kGNc3CyNrQOkI8w1pI/8AIIn9FhHs5f0vaRisSDv1jifM0T8yune0DHtm4ZhX2LfHC/WrvLrX+75LnHTjD5MZKCbsMdfeTG2/mCrFxeVr+B4GQhuZkjoWk+9o5wIHhQ+SSHa/Q0vZz3Gnten6lYslpqMWbcUzG0k6KspUxEtGJKFNbhW1qhR5D0bvC7N8h9NU8FGgstaRsQKUqJhXIyyHmzAgXoRz+Kzw2GY7FNnOzWNLwObxoK77A+WqWKDT91P6NNbJDMSG9mRpGo90g9/iCkbpNoarZYuH4wPvTU73Yv5LS9LmERy0NchrU+7tpfha2sOC0bI0d1jkm+kPZiz6FtEnXlRJUYupKijWjk+Hnyhw5nZNTS35bptyRepSuzjscc2k7G6mn+eCzaNB6JcSabSyzSEsmFYrNrUwqJMdkXWg3Q7dYsaa518rToCUcMNsfNNyR9ykwPDKafP4lSQQUKL7Qrkkad4O1FYALdmNM9V2xewHzKZ6QJ2ydwiEMbZ947+Hgt5A4k9nUrTQDMQANSdFauHYXK0D/wBlc8mWiWz2bMc3E8rDSX9+U6b+bh8F0/ifCoMSGiaNr8pDm3uCPHu7xzXI+i3E24bGwh7qz5mgWKPYJI8tB6kLqJ43FyeDW/h59xTwehJ96HuLxMIGbYh0Z8A5ps+lErhnGpQ4Mc05gRYd3g0QfVXf2pdM44cLlY4GWTM1oBFgOY5pcR4B3xpc34FjWy4Zjd8n9M/6QK+X0RP7mwKNxQVLJ/cT8df1UYKfx9lTyDxH0CgKi6JvsE7hY7PkLTQWxgbTPNUgrYsnSI8rV2T2IS54p4nNtufPmvUOcxrSK7iAuQS7BWnoT03PDOtPVdb1gGWzlAc0OAvw1HwT5F8WZF7Jvtiw+TiGgoOgicAPN7f+qrzZZJcCWXceHnDmgXYOI0cXeH9PT+5yi9Jeks2Pl67EFpfWQZRlaGAkhoHm5yZ4fxuWBkscRAbMGtk0BJa3MABe3vn5KCHILlLhbsozQpmG1a31CbL0ZEdDR/P/AGhPdV/OykXPZQmRzAbtafj+6mMkbQIAB519VAjr+EKTF+n85KTKIkPktp8j9D+62fQh/wD88Yv3WHQ9xd+617IxX8J+Sl9DJqxIb+KN/f8AdLD3+anLcWMu0WPgTwQY3ctOX6hSMVhxke0N0IcNm6nWuXgoz4urmBDdz3OHNbmN1jbv1p3f4qDfsojz8Uik8RFSyf3v/wCRUZeucJNZy9E1i3Wa7v1TzOSjyntHzSLsZ9GAanGlYBOMCYEOdcay2a7vmpER0CYLjly3pdp+LYeSw0MUwHKfEj5f4QyEcrHkU4/ZR+tpJK/Qa9j8rCGkhx/nkosMr8wbY171J63NGTtrXwIWPCY807B3an0F/shSk18g4pdG94LJKzXqc3ebyn0DhR+K3o47EATJmjIFkPaQT4NOzvQqNnF0PknJWB7crgCO46qb2VWiv4fE/apzLI05aysHJtOBHyv1K32GcWSU15rJsXEgW4DZR8Pggz3ayjYHlqka/wDqPPcGd9bkoezEjDj2B6xmay+RpsADe6sfzuUJnD5cNhJHNJzuylwB9wDevGrv/CskEgcAf0SYmMPY9p+80/MUiMmtA4nMHOJsnU953QFlLGWktO4JB8xosQV0kRQti09kALXKdC7l4BUxdiz6CUaeqbxbey31Trk1jD2WqkuhF2R2LErLklep0OODZS8FsPMqI06KVgNbHcb9CEuX6Qj2S83mkTmRC5yg03Ekc1JgxHmtKZUMxNFY4WNZZo5770mAxHVYzDk1RLm77Z9NfWlohj9FGkxRLw6/drL4Ub+qVY2byOzYinUAWg3bLIo+F2n8M7siyOelj8RVQwXSWN7W5nZXivj4UPBT5ONRhj3En3STo88lxvHLqi/JHLcU+3uPe5x+JKZSlIvVOInXVKKpDh2bvko7EqGEKehCZen4FoIdzdkihvd1rz5pWmli1I46hYaSHnRRnFPnZRXArAH8O643DTQ3v4peE4jLLfgR9EmEdlY+8tmhqdfRZcIjAkaTRBsV6H/KzWzEWjCyA25SWv8AFa+Oe3U2g1u9AalTQ9SZZDzU08do1zyjv/Es3v0WuxWLp5b3Bh9S5wQDN7Aab/hYSy0HE3VH6JuGTslNySW1wP4Ty8Fhpz/ESZnOd3uJ+JtNhCAuo5hVMjOyhhOA7eSeDMZMYo+OOoHcm+tcE25xO6aUtUYkAKzcmwnHJUaORttum/NSsBG4XelhRsI7dbZo1/nipSk6odIzooTrKIQpWOVsuWCEiuTsVK0rFKgCfg3a+oW1xmJ/puHeD9FosNJSk4ie2qbWyiZAKxWRSKhNj4d2PksGIB7PqlasNQ27dSIwoxUhmyAQ43dYyHVAKbkOqw0lMKiYndPxlNYnktRjHcM7sO81jw59OJ8CkgPYPmmS6iVi9gb3CTZW2dyVtIsRYB2WgY6y0dwCkRSFzqB05qbQ6ZYCdAtE9+aZx/Oxn+0a/Nbdj+yL5C1X+GyW4HveXfG1kV2ay0QP3UfEy02/yu+hSwO39fooHFZqiPkfnp+qxLZrZVkBCAugiKnANk0n28k0BWYuCaTsp0TS2QIAFm5I1ZzNooXQCYf3gts2S6Wqw3vLZwfsozHQ+JvBIkJQkoY0KEIViYIQhACpS5YoQAqEBONiJWWbVg4igB6pQkeyjSRBpgnmFMrNrkMEZF6R6RxWCEDHmvpLMbCjoWmWSIz2D5rGRpJsApsPKd63TTfmlqmBKhfWZ3cpPDRpfMla9htoaOZ18lsoXVQHJKx0T8XJUTvKh66LR8PdRb5rZ4+SmfM7rUYQ6+qyPQPss0L9Vp+Nzdlrf5opzZFpeLOuQ+X11/VEVsJdEO0JEKpMVPR8vJMp4mh5rU6CrMHuWKKQsbs2jKMahZ4k6pvNSxJT8tC1sewu/otpCNNlpQVLgxjtr+QUpIdM2fp9Uig/aHfwISUMa9CEKpMEIQgAQhCAFCl4dtoQkn0PAaxI7SbKEJl0YxEgKELTAJSIQgwEIQgAShIhAErDHc+ikQvQhKx0TMQbHvEabDnod1qsJv6oQkj0wfZtZX0oM+HLzmH8pCFjdKxqsb+xFL9jKEI5sOKA4U9yjSOspUJ4uxXowSJEJxRUiEIMBKCkQgBwSlCEIoD/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4584" name="AutoShape 8" descr="data:image/jpeg;base64,/9j/4AAQSkZJRgABAQAAAQABAAD/2wCEAAkGBxQSEhQUEhQUFBUXFRYUFBcVFxUVFBcVFBUWFhcXFhUYHCggGBwlHRQUITEhJSkrLi4uFx8zODMsNygtLisBCgoKDg0OGxAQGiwkHyQsLCwsLCwsLCwsLCwsLCwsLCwsLCwsLCwsLCwsLCwsLCwsLCwsLCwsLCwsLCwsLCwsLP/AABEIALcBEwMBIgACEQEDEQH/xAAcAAABBAMBAAAAAAAAAAAAAAAAAQMEBgIFBwj/xAA+EAABBAAEAgcFBwMEAgMBAAABAAIDEQQSITEFQQYTIlFhcYEHMpGhsRRCUmLB0fAjcuGCkrLCovEzQ+Ik/8QAGQEAAwEBAQAAAAAAAAAAAAAAAAIDAQQF/8QAJxEAAgICAgIBBAIDAAAAAAAAAAECEQMhEjEEQSIyUXGBYaETFDP/2gAMAwEAAhEDEQA/AOGoQhAAhCEACEIQAqRCEACEIQAqEiVAAhCEGghCEACRKhAAhCEACEIQYCEIQAIQhAAhCEGghCEACEIQAIQhAAhCEAIhCdw9XbuQNeJ5IMAQOq6oeKTqSrH0X4IcfOI82RtFzjzDRWw7za6IPZZBVNnlb3EhrqPlooyzKLploYJSVo4s5hG4pIrL026PSYKYRyHOC3Mx4BaHd4rWiPPmFWVWMk1aJyi4umKkSpFooIQhAAlSJUACEAIQaCEIQAIQhAAlCk8OwbppWRt3e4NHquzcA9nOGjAbIzrJAAXOdsKqyBy1SuSXY0YuXRx3D8HnkbmZE9ze8A0ockZaSHAgjQg6EeYXqd4ETAAMjWgAZRmFdyp3tN6MMxkAmjAbNG3M0j77CCcrhz29En+VDPFJHB0IQqkwQhCABCEIAk4fBucC7Zo3J+gWxZwyMt1cQ7w3BOwNn9Fjh5GljWGxY5bf6l17gHRHBSYWJ8kduoEuzFtlRnkotjxcjjsvCh9xxcavUCviCtWQux9MuimEw+GdLCMjm073i69dqJ8Vx6R1kk8zabHPkLlx8HRihCFQmCEIQAin8H4ccQ8sDg2mufZ2pos/JQFJ4fjHwyNkjNOabB3+I5hY7rRsatX0dd6O9HjHhmtiIiny9t+WzrrVWL+Kn8FwmPj63rMV1hLXdU1wunAHLmOtDbZMcB4gTDE6R1vkY2S6qy4WQB4WpmMwDpS0uiZKM1imutt1ucw8F5tu2mezCMaVFE9pTsV1eH+2EF5dJVVVAM7gO/xVBXRfbFjC5+GjdWZjHuc0G6zFobrX5CudLuw/Qjy/I/6MEiUpFUgCUKS3h7yLAH+9n0tKeHS/gPpr9EvKP3N4v7C8MwLp5Gxs3d4bACyT5AFdM4H0RhaGkRNkJHvOOYl3fR0Hoqn0X4a5jZZXdnsuYL0NZSTXw+SvvRnEZ3NhaDdZnaknKPk0XooZZ/YtjhY5xDoRFIw3CX2KD4mtY9pF6ihTteRXJeO8JOGkLM2YciQWnyLTsRsQvRkXHAJGxRse8+6S0dlpo6E+hXJPapOJsSx7WPp0fa7LrzNe5ubUa2B8kuHI7plc2FKNo54hSvsZqyQPAg39E0WaHn6rqTTOWmNIQhaYbHo/i+pxEUlgBrwSTsBsfqvSPCcUHxh/eBflvv6ry+F3j2fxtxPDYhJZBBY7XW43Fos+QB9VDMvZ0+NuVF0xGLaebarexXmtTxDiA6qV8b2yNANgUQAbzbHxtRJOHYdkToTHJI15GwcRYO2blsfNY8U6jD4KYNGRrYnh4rtDM0gWB4kLn22dk4fE87SOskgUCSa7rOyxSoXeeUCRKkQAIQhAF26D8DjxjHtzZZWEaH3clGiedX3LqvEOAx4qKMTBwLWtDgx1A0NvquD9HHuGJiDQXZnta5u+ZpcMwI7qtd/xmJdEDbC9lfc94DuLea48yqR6HjtSj11/ZV+l/BsOYJpBC+J0WGfGzUBlCy3QE2dTquLLp3TnjDWYdzWQvZ11sa51DsgtL+zQrQ1pv6LmKrgToj5Tjz0IlQhXOURCWkIARbjgHAZMSdAQ0ULr3nE5Q1vIkk14K4cO6OQx1/TBPfJ2vWjp8lYeEgCVmuWi1wPIZSDsPJQlmXoosb9m+4j0KLYmsjBdGwANy++yhW3P0Wr6L4DEyTFjZ35WnZu5781jQeKv/GuM/ZoJXN1kDCY7ByOe7Rlnusi/BUn2Tccxb5yMQ6SSKdrnBz7P9SPctPxBA8FksKb7LR8l1tHK/aJwebD42frS6QGR2WQ2QRegJ2BArTyVXXobHRdbicZeo68gAg1QYwAUd9itDxPoNhJr7HVP/FH2f/H3T8Ev+wovi0TeJvaOLoVu6S9BJcK10jXtljGprsvA7y3WxruCqk1trojJSVok012S4h2QstFauAdC3vlDZnN6pvZe6GRr3hxaS2mgHY1djkVG6V8D+yzUzO6FwDonurtadoZhpYIOniFPkm6KvHJRtob4di+oj1DSSS5jSddQPu+NLoHQLiMckWcOHWkuEnfoaaD6UfG1yXGOzEH7wG4V69mTojFLGX08vDsuzsoaBmb3qOePwst48vnR0eXi7gQGNFgEl5a522gHYGmtegK597V+IF0sLTTXhrjbMzba7J7zTqDmbJV8vNbaXisuG61w6qSNosl5LXeANA2SaAHMn1VD6S8UOLmdOW5bDW5dw0NFAA9x1Pqp4Fey/kzSjS7NWMVJykk9Hu/dR8TK5x7TnO/uJP1WdapqTcrqSR59siSbrFZP3K6lwL2SBzI5MZiuqDhZYxtOGYdntv57WMveqNpLZig5PRy1dh9i2An6jFEsIZmY4XYJsOB7PdQGqlcf6GYfAvjbhm5gWA5306QuDjZzVpy0FKxez7ifVTmJ+gmaA09z2E0D4HN8aUpTUnxKwTh80ZY6WNgGb50fQB115Ba3pNweTF4OaHD0HlnWMYABnDCHuaByuvj5rf8AT8YWJzOse5jnmy1rS9oAB7bgPcuq8Ty5rDoZxKMOke6OfLlAbMWAR5CQaaLzGzWtchpopxg1PZ05Mylis814jDPj0exzP7mlv1TIXfeN4CITyZMkjM2doNPjLXgPbpsQLpN8a9lGGx8YnwRGFlcO1HVwFw0IA3j17rFcl0ppnA1RwYpAtr0h6P4jBSGLExOjdrV+68D7zHbOHktfhoHSOaxjS9zjTWtBLie4AbpjBsLKOMnYK28A6BYnEMZI1jQ14zNdI8NaQdjWp1ruUbG8LfA/q5o3RuGuVwo1yI7wddQrY8cZexJuUfRY/YthIRxJnWgOcYpWx3sJCBy/s6weq7PxXhpjBqyD7p5+RXA+jWL6jFYeQaZJWH0zC/la7h0r6Ly41/WjEOhMbSMMGHRjju91HtZqFjuFKPk4lor4+aUXZUum3R44rBza3JE0SR/ie5tukYwblwjF0PxBcRfgncqK7H0E4PPNxDER42Z/2jDNjLHB4eAS4O0B0ykFtihuqn0/4K3BY2WGMgs0kaAKytks5PQ2PKk/jQjXGQvkZJSlyRQXxkbilip+NCh0syR4ujIO0JSFmkUxjp2HlDtNiNjpYrl8k8yapAeROvrputGJi06d62BnDm2NP0P85riaOg6jNibwbnHUGE3etHKQd/FUb2RdLOqczDzV1MxGUn/65tvQO015EKwcIxQnwMkf3urkYf8AU05T8yPRcl4a2m0uuLuKZCSpndePSf8A9DgOQA+blr3PaL5c+f7rWcJ4oZ2CR/vFrcx8RZN+pTON4hlfWoHd/NDsfivOy7mzqh9KG+Py9bFLE3UuglY0bDO8U3y1auINYA6n2ADTu8AGj67rpvD+KEyysLrcHaF2mlbUPO/VVjH8PJ4kLFB7hMQNgBZdt3lp+K6cD42n+SWTey+Y+GKJp6tgyg9osBJeORkyDNJvtpdrUdKeJRSYJ0Ty4TRPY6MPhMVh9aMF6DISdb0asOjvHo2F8T3VUnZshoyurn4G/itV084jBNK+SN+YiQM0vLkazJmB2Itjf93xzGny2dGTL8CryNWWDnLHtcCQQbHJZxvB2WcdFdTVnGmbTiHGn4h1ON1VfhBrU+ahh1trv3ISOgAaH5m2XUWjfnRr0+Y71i59JYwS6Gcm+zGfD6dncV6jmPqojualvxFV5p7BcLficRHDCBnlNNzGm3RJJPIAAlM0KWf2WdFWTvOKm1ZG6o2nZzxrmPg36+S67icdmFROdm2GTK/X80bjZ9FQOkWF+wYLqYZHM6vs5ge06S+071dZrxparoDx/DYZ8cskfWYl07I3PeS4iN7tXtJ90Nb9B3qNuW/0dSrGq91Z0TpTgo4nRMGVtMJdl7LS5xJJAJ+XJaWMNNFp1Y6xXIjb9Fh03x5OMljJvqw0c9nNDwfg4BaTCYynUTq42AkktiKWtl+6aOa/BS4ljR1skLGOO9Ne8MkA7tQfktv0N4nHisHTAA5kYjkZpo4N0IHcasf4VQkxOfBzwk2chc3zLmmtPzMYPUrW+zPinU4wMJ7MzHMr8wGZp+RH+pWhKxXC4P8Ag2ZiAvTwPoaVn6FYwNc6LTUZ2+lB3/X4Kvyutzxr77/+RVfPFDDKZRrlzGtrFEEfVJF0wkrR0j2g8KixmBmjkbdMfIx3NkkbS5rgfl4gkLzx7Nce2HHwudlGYOY1zheVztiO4mst/mXpfhuKbI1hBsZQfMusfoVBxuBw+EjnxMOHjjmeBmcxjQ7uGo231pXe0RjqSKvDjHUGyHM6nOLmMc8XmsUxutAcvmqd7Si2RuHmzFz+1E8kBpcAA9pLRtVvFfmCs+Dkix8Mk0BbkD3sc2gSCHHKS08i2nDTn4Lk3S6eRuKdFI8kR5WsaaGUOY1xFN0Bs6+Xgp+MpRybOnypxnj0MnnW/JeqOEYgS4eKQVT42O027TQV5JbN4r0n7L+IiXh+GbfaZGGnvppIH0+S7czTSOCCOccM4yYekbjdCXEPw8ncc9BvwcyNSfbnhangk/FG5p/0OBH/ADVM6VYwR8Xll5Mxok9GShx+i6N7b25oYHfhe4ej2/8A5ClidSQ8+mcUxG2veojQn8Q/UpuJt7D+eafNt6Fx6McqE5nA8UKfBj80WY6p3Dv5HY6X3HkVFw83ZHl5ck9G/XwK4WXN9wCYukZH1jo8xc0kb3Vj1oOrzWn4hhBFNIxp0Y8tH9ppzfkQsIXuZI1zTq0hwJO9Hn/OaZ6Q4zNjpwzQO6sNH5jExv1Vsb1Qky7dDBWFaT94ud6E39CmuJF4fd7knS/KvOgFMwLOqjYwbNDSfIHv9Co3SOcNH9oc4/D/AAuFu5fk6EqRzvEYxxxErmHXPvlJ2Abe47tlYcNKYsKS4kvI1Lt6JJDddao3X5iqfw+U043rZd61+5W44xxC4HAH77QPICv+q65x2oojF+zQzzdok6/ukN0DZ2Om/NRrUyP3fD/C6OiXY1gn07zUiJ3NQAaKkRvtawRsI+015sdmtzqbIGg57/AFMyOPJJHFYLtKHiL5bD1SNfusNGJXnMBeyu/sl4hHBxGN8zmtaY5Whzjo0luayTto1w9a5qilvaJ8U81+60wtvtC6TtxmJeYbEAd/TsEFxoZnkcrN0OQUv2ddEnYp32p72shgkbo6/wCo9pa7KT91uo11vbxFHjGZwG3eTsF0aXphhcHw77HBmlfLC/M5ruyx0gNl3c78o25paroZtvsZ6R9ImS4meXXUtaK2qJgZYPiQ6vRY8HeJT1ncC0DSgb+qoplLiANeVUVbOjUJjacx3INdynJaHiy0uhfIcrCAXNcL5+4dq8gq7h8Q6J7Hs0fG9sgHe5hstPnVfy1eug2E6zFxE+63O4jkey4aj1VV6T8KfBipmPaWjrHuZYoGMvOUjvFHl4pYaVl8e20WjGvBYHtvLIBI3Xk8XXmDY9FR+LDVxDiDR76I/lq/YThjxgYRKMpALmDZ3VyOJ7Q8CQfIqi9JIHBrgBbuVcxetelra2SZ0X2Y8dGJiY0EARhzTZ1tjWAk+ebTyW06aY9n2QiR1BzSdKLqGmgsa6rgPQ7pCcHiO0SIX2yUAZuz3htjUfup/TrpZ9plkbESYg6mOs6syNaRXcSCfVVoi2jT8B47JhS5zdWuDRIwkgPANjbYjXXxKh8UxfXSOlrLmddXddwvmobii9KVvZMkQ9qwu/8AseaPsjJA4ktzxZa0FOux3rz/AIbR2vPRdq9kGNc3CyNrQOkI8w1pI/8AIIn9FhHs5f0vaRisSDv1jifM0T8yune0DHtm4ZhX2LfHC/WrvLrX+75LnHTjD5MZKCbsMdfeTG2/mCrFxeVr+B4GQhuZkjoWk+9o5wIHhQ+SSHa/Q0vZz3Gnten6lYslpqMWbcUzG0k6KspUxEtGJKFNbhW1qhR5D0bvC7N8h9NU8FGgstaRsQKUqJhXIyyHmzAgXoRz+Kzw2GY7FNnOzWNLwObxoK77A+WqWKDT91P6NNbJDMSG9mRpGo90g9/iCkbpNoarZYuH4wPvTU73Yv5LS9LmERy0NchrU+7tpfha2sOC0bI0d1jkm+kPZiz6FtEnXlRJUYupKijWjk+Hnyhw5nZNTS35bptyRepSuzjscc2k7G6mn+eCzaNB6JcSabSyzSEsmFYrNrUwqJMdkXWg3Q7dYsaa518rToCUcMNsfNNyR9ykwPDKafP4lSQQUKL7Qrkkad4O1FYALdmNM9V2xewHzKZ6QJ2ydwiEMbZ947+Hgt5A4k9nUrTQDMQANSdFauHYXK0D/wBlc8mWiWz2bMc3E8rDSX9+U6b+bh8F0/ifCoMSGiaNr8pDm3uCPHu7xzXI+i3E24bGwh7qz5mgWKPYJI8tB6kLqJ43FyeDW/h59xTwehJ96HuLxMIGbYh0Z8A5ps+lErhnGpQ4Mc05gRYd3g0QfVXf2pdM44cLlY4GWTM1oBFgOY5pcR4B3xpc34FjWy4Zjd8n9M/6QK+X0RP7mwKNxQVLJ/cT8df1UYKfx9lTyDxH0CgKi6JvsE7hY7PkLTQWxgbTPNUgrYsnSI8rV2T2IS54p4nNtufPmvUOcxrSK7iAuQS7BWnoT03PDOtPVdb1gGWzlAc0OAvw1HwT5F8WZF7Jvtiw+TiGgoOgicAPN7f+qrzZZJcCWXceHnDmgXYOI0cXeH9PT+5yi9Jeks2Pl67EFpfWQZRlaGAkhoHm5yZ4fxuWBkscRAbMGtk0BJa3MABe3vn5KCHILlLhbsozQpmG1a31CbL0ZEdDR/P/AGhPdV/OykXPZQmRzAbtafj+6mMkbQIAB519VAjr+EKTF+n85KTKIkPktp8j9D+62fQh/wD88Yv3WHQ9xd+617IxX8J+Sl9DJqxIb+KN/f8AdLD3+anLcWMu0WPgTwQY3ctOX6hSMVhxke0N0IcNm6nWuXgoz4urmBDdz3OHNbmN1jbv1p3f4qDfsojz8Uik8RFSyf3v/wCRUZeucJNZy9E1i3Wa7v1TzOSjyntHzSLsZ9GAanGlYBOMCYEOdcay2a7vmpER0CYLjly3pdp+LYeSw0MUwHKfEj5f4QyEcrHkU4/ZR+tpJK/Qa9j8rCGkhx/nkosMr8wbY171J63NGTtrXwIWPCY807B3an0F/shSk18g4pdG94LJKzXqc3ebyn0DhR+K3o47EATJmjIFkPaQT4NOzvQqNnF0PknJWB7crgCO46qb2VWiv4fE/apzLI05aysHJtOBHyv1K32GcWSU15rJsXEgW4DZR8Pggz3ayjYHlqka/wDqPPcGd9bkoezEjDj2B6xmay+RpsADe6sfzuUJnD5cNhJHNJzuylwB9wDevGrv/CskEgcAf0SYmMPY9p+80/MUiMmtA4nMHOJsnU953QFlLGWktO4JB8xosQV0kRQti09kALXKdC7l4BUxdiz6CUaeqbxbey31Trk1jD2WqkuhF2R2LErLklep0OODZS8FsPMqI06KVgNbHcb9CEuX6Qj2S83mkTmRC5yg03Ekc1JgxHmtKZUMxNFY4WNZZo5770mAxHVYzDk1RLm77Z9NfWlohj9FGkxRLw6/drL4Ub+qVY2byOzYinUAWg3bLIo+F2n8M7siyOelj8RVQwXSWN7W5nZXivj4UPBT5ONRhj3En3STo88lxvHLqi/JHLcU+3uPe5x+JKZSlIvVOInXVKKpDh2bvko7EqGEKehCZen4FoIdzdkihvd1rz5pWmli1I46hYaSHnRRnFPnZRXArAH8O643DTQ3v4peE4jLLfgR9EmEdlY+8tmhqdfRZcIjAkaTRBsV6H/KzWzEWjCyA25SWv8AFa+Oe3U2g1u9AalTQ9SZZDzU08do1zyjv/Es3v0WuxWLp5b3Bh9S5wQDN7Aab/hYSy0HE3VH6JuGTslNySW1wP4Ty8Fhpz/ESZnOd3uJ+JtNhCAuo5hVMjOyhhOA7eSeDMZMYo+OOoHcm+tcE25xO6aUtUYkAKzcmwnHJUaORttum/NSsBG4XelhRsI7dbZo1/nipSk6odIzooTrKIQpWOVsuWCEiuTsVK0rFKgCfg3a+oW1xmJ/puHeD9FosNJSk4ie2qbWyiZAKxWRSKhNj4d2PksGIB7PqlasNQ27dSIwoxUhmyAQ43dYyHVAKbkOqw0lMKiYndPxlNYnktRjHcM7sO81jw59OJ8CkgPYPmmS6iVi9gb3CTZW2dyVtIsRYB2WgY6y0dwCkRSFzqB05qbQ6ZYCdAtE9+aZx/Oxn+0a/Nbdj+yL5C1X+GyW4HveXfG1kV2ay0QP3UfEy02/yu+hSwO39fooHFZqiPkfnp+qxLZrZVkBCAugiKnANk0n28k0BWYuCaTsp0TS2QIAFm5I1ZzNooXQCYf3gts2S6Wqw3vLZwfsozHQ+JvBIkJQkoY0KEIViYIQhACpS5YoQAqEBONiJWWbVg4igB6pQkeyjSRBpgnmFMrNrkMEZF6R6RxWCEDHmvpLMbCjoWmWSIz2D5rGRpJsApsPKd63TTfmlqmBKhfWZ3cpPDRpfMla9htoaOZ18lsoXVQHJKx0T8XJUTvKh66LR8PdRb5rZ4+SmfM7rUYQ6+qyPQPss0L9Vp+Nzdlrf5opzZFpeLOuQ+X11/VEVsJdEO0JEKpMVPR8vJMp4mh5rU6CrMHuWKKQsbs2jKMahZ4k6pvNSxJT8tC1sewu/otpCNNlpQVLgxjtr+QUpIdM2fp9Uig/aHfwISUMa9CEKpMEIQgAQhCAFCl4dtoQkn0PAaxI7SbKEJl0YxEgKELTAJSIQgwEIQgAShIhAErDHc+ikQvQhKx0TMQbHvEabDnod1qsJv6oQkj0wfZtZX0oM+HLzmH8pCFjdKxqsb+xFL9jKEI5sOKA4U9yjSOspUJ4uxXowSJEJxRUiEIMBKCkQgBwSlCEIoD/2Q==">
            <a:hlinkClick r:id="rId4"/>
          </p:cNvPr>
          <p:cNvSpPr>
            <a:spLocks noChangeAspect="1" noChangeArrowheads="1"/>
          </p:cNvSpPr>
          <p:nvPr/>
        </p:nvSpPr>
        <p:spPr bwMode="auto">
          <a:xfrm>
            <a:off x="114300" y="-1462088"/>
            <a:ext cx="4572000" cy="30480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4586" name="AutoShape 10" descr="data:image/jpeg;base64,/9j/4AAQSkZJRgABAQAAAQABAAD/2wCEAAkGBxQSEhQUEhQUFBUXFRYUFBcVFxUVFBcVFBUWFhcXFhUYHCggGBwlHRQUITEhJSkrLi4uFx8zODMsNygtLisBCgoKDg0OGxAQGiwkHyQsLCwsLCwsLCwsLCwsLCwsLCwsLCwsLCwsLCwsLCwsLCwsLCwsLCwsLCwsLCwsLCwsLP/AABEIALcBEwMBIgACEQEDEQH/xAAcAAABBAMBAAAAAAAAAAAAAAAAAQMEBgIFBwj/xAA+EAABBAAEAgcFBwMEAgMBAAABAAIDEQQSITEFQQYTIlFhcYEHMpGhsRRCUmLB0fAjcuGCkrLCovEzQ+Ik/8QAGQEAAwEBAQAAAAAAAAAAAAAAAAIDAQQF/8QAJxEAAgICAgIBBAIDAAAAAAAAAAECEQMhEjEEQSIyUXGBYaETFDP/2gAMAwEAAhEDEQA/AOGoQhAAhCEACEIQAqRCEACEIQAqEiVAAhCEGghCEACRKhAAhCEACEIQYCEIQAIQhAAhCEGghCEACEIQAIQhAAhCEAIhCdw9XbuQNeJ5IMAQOq6oeKTqSrH0X4IcfOI82RtFzjzDRWw7za6IPZZBVNnlb3EhrqPlooyzKLploYJSVo4s5hG4pIrL026PSYKYRyHOC3Mx4BaHd4rWiPPmFWVWMk1aJyi4umKkSpFooIQhAAlSJUACEAIQaCEIQAIQhAAlCk8OwbppWRt3e4NHquzcA9nOGjAbIzrJAAXOdsKqyBy1SuSXY0YuXRx3D8HnkbmZE9ze8A0ockZaSHAgjQg6EeYXqd4ETAAMjWgAZRmFdyp3tN6MMxkAmjAbNG3M0j77CCcrhz29En+VDPFJHB0IQqkwQhCABCEIAk4fBucC7Zo3J+gWxZwyMt1cQ7w3BOwNn9Fjh5GljWGxY5bf6l17gHRHBSYWJ8kduoEuzFtlRnkotjxcjjsvCh9xxcavUCviCtWQux9MuimEw+GdLCMjm073i69dqJ8Vx6R1kk8zabHPkLlx8HRihCFQmCEIQAin8H4ccQ8sDg2mufZ2pos/JQFJ4fjHwyNkjNOabB3+I5hY7rRsatX0dd6O9HjHhmtiIiny9t+WzrrVWL+Kn8FwmPj63rMV1hLXdU1wunAHLmOtDbZMcB4gTDE6R1vkY2S6qy4WQB4WpmMwDpS0uiZKM1imutt1ucw8F5tu2mezCMaVFE9pTsV1eH+2EF5dJVVVAM7gO/xVBXRfbFjC5+GjdWZjHuc0G6zFobrX5CudLuw/Qjy/I/6MEiUpFUgCUKS3h7yLAH+9n0tKeHS/gPpr9EvKP3N4v7C8MwLp5Gxs3d4bACyT5AFdM4H0RhaGkRNkJHvOOYl3fR0Hoqn0X4a5jZZXdnsuYL0NZSTXw+SvvRnEZ3NhaDdZnaknKPk0XooZZ/YtjhY5xDoRFIw3CX2KD4mtY9pF6ihTteRXJeO8JOGkLM2YciQWnyLTsRsQvRkXHAJGxRse8+6S0dlpo6E+hXJPapOJsSx7WPp0fa7LrzNe5ubUa2B8kuHI7plc2FKNo54hSvsZqyQPAg39E0WaHn6rqTTOWmNIQhaYbHo/i+pxEUlgBrwSTsBsfqvSPCcUHxh/eBflvv6ry+F3j2fxtxPDYhJZBBY7XW43Fos+QB9VDMvZ0+NuVF0xGLaebarexXmtTxDiA6qV8b2yNANgUQAbzbHxtRJOHYdkToTHJI15GwcRYO2blsfNY8U6jD4KYNGRrYnh4rtDM0gWB4kLn22dk4fE87SOskgUCSa7rOyxSoXeeUCRKkQAIQhAF26D8DjxjHtzZZWEaH3clGiedX3LqvEOAx4qKMTBwLWtDgx1A0NvquD9HHuGJiDQXZnta5u+ZpcMwI7qtd/xmJdEDbC9lfc94DuLea48yqR6HjtSj11/ZV+l/BsOYJpBC+J0WGfGzUBlCy3QE2dTquLLp3TnjDWYdzWQvZ11sa51DsgtL+zQrQ1pv6LmKrgToj5Tjz0IlQhXOURCWkIARbjgHAZMSdAQ0ULr3nE5Q1vIkk14K4cO6OQx1/TBPfJ2vWjp8lYeEgCVmuWi1wPIZSDsPJQlmXoosb9m+4j0KLYmsjBdGwANy++yhW3P0Wr6L4DEyTFjZ35WnZu5781jQeKv/GuM/ZoJXN1kDCY7ByOe7Rlnusi/BUn2Tccxb5yMQ6SSKdrnBz7P9SPctPxBA8FksKb7LR8l1tHK/aJwebD42frS6QGR2WQ2QRegJ2BArTyVXXobHRdbicZeo68gAg1QYwAUd9itDxPoNhJr7HVP/FH2f/H3T8Ev+wovi0TeJvaOLoVu6S9BJcK10jXtljGprsvA7y3WxruCqk1trojJSVok012S4h2QstFauAdC3vlDZnN6pvZe6GRr3hxaS2mgHY1djkVG6V8D+yzUzO6FwDonurtadoZhpYIOniFPkm6KvHJRtob4di+oj1DSSS5jSddQPu+NLoHQLiMckWcOHWkuEnfoaaD6UfG1yXGOzEH7wG4V69mTojFLGX08vDsuzsoaBmb3qOePwst48vnR0eXi7gQGNFgEl5a522gHYGmtegK597V+IF0sLTTXhrjbMzba7J7zTqDmbJV8vNbaXisuG61w6qSNosl5LXeANA2SaAHMn1VD6S8UOLmdOW5bDW5dw0NFAA9x1Pqp4Fey/kzSjS7NWMVJykk9Hu/dR8TK5x7TnO/uJP1WdapqTcrqSR59siSbrFZP3K6lwL2SBzI5MZiuqDhZYxtOGYdntv57WMveqNpLZig5PRy1dh9i2An6jFEsIZmY4XYJsOB7PdQGqlcf6GYfAvjbhm5gWA5306QuDjZzVpy0FKxez7ifVTmJ+gmaA09z2E0D4HN8aUpTUnxKwTh80ZY6WNgGb50fQB115Ba3pNweTF4OaHD0HlnWMYABnDCHuaByuvj5rf8AT8YWJzOse5jnmy1rS9oAB7bgPcuq8Ty5rDoZxKMOke6OfLlAbMWAR5CQaaLzGzWtchpopxg1PZ05Mylis814jDPj0exzP7mlv1TIXfeN4CITyZMkjM2doNPjLXgPbpsQLpN8a9lGGx8YnwRGFlcO1HVwFw0IA3j17rFcl0ppnA1RwYpAtr0h6P4jBSGLExOjdrV+68D7zHbOHktfhoHSOaxjS9zjTWtBLie4AbpjBsLKOMnYK28A6BYnEMZI1jQ14zNdI8NaQdjWp1ruUbG8LfA/q5o3RuGuVwo1yI7wddQrY8cZexJuUfRY/YthIRxJnWgOcYpWx3sJCBy/s6weq7PxXhpjBqyD7p5+RXA+jWL6jFYeQaZJWH0zC/la7h0r6Ly41/WjEOhMbSMMGHRjju91HtZqFjuFKPk4lor4+aUXZUum3R44rBza3JE0SR/ie5tukYwblwjF0PxBcRfgncqK7H0E4PPNxDER42Z/2jDNjLHB4eAS4O0B0ykFtihuqn0/4K3BY2WGMgs0kaAKytks5PQ2PKk/jQjXGQvkZJSlyRQXxkbilip+NCh0syR4ujIO0JSFmkUxjp2HlDtNiNjpYrl8k8yapAeROvrputGJi06d62BnDm2NP0P85riaOg6jNibwbnHUGE3etHKQd/FUb2RdLOqczDzV1MxGUn/65tvQO015EKwcIxQnwMkf3urkYf8AU05T8yPRcl4a2m0uuLuKZCSpndePSf8A9DgOQA+blr3PaL5c+f7rWcJ4oZ2CR/vFrcx8RZN+pTON4hlfWoHd/NDsfivOy7mzqh9KG+Py9bFLE3UuglY0bDO8U3y1auINYA6n2ADTu8AGj67rpvD+KEyysLrcHaF2mlbUPO/VVjH8PJ4kLFB7hMQNgBZdt3lp+K6cD42n+SWTey+Y+GKJp6tgyg9osBJeORkyDNJvtpdrUdKeJRSYJ0Ty4TRPY6MPhMVh9aMF6DISdb0asOjvHo2F8T3VUnZshoyurn4G/itV084jBNK+SN+YiQM0vLkazJmB2Itjf93xzGny2dGTL8CryNWWDnLHtcCQQbHJZxvB2WcdFdTVnGmbTiHGn4h1ON1VfhBrU+ahh1trv3ISOgAaH5m2XUWjfnRr0+Y71i59JYwS6Gcm+zGfD6dncV6jmPqojualvxFV5p7BcLficRHDCBnlNNzGm3RJJPIAAlM0KWf2WdFWTvOKm1ZG6o2nZzxrmPg36+S67icdmFROdm2GTK/X80bjZ9FQOkWF+wYLqYZHM6vs5ge06S+071dZrxparoDx/DYZ8cskfWYl07I3PeS4iN7tXtJ90Nb9B3qNuW/0dSrGq91Z0TpTgo4nRMGVtMJdl7LS5xJJAJ+XJaWMNNFp1Y6xXIjb9Fh03x5OMljJvqw0c9nNDwfg4BaTCYynUTq42AkktiKWtl+6aOa/BS4ljR1skLGOO9Ne8MkA7tQfktv0N4nHisHTAA5kYjkZpo4N0IHcasf4VQkxOfBzwk2chc3zLmmtPzMYPUrW+zPinU4wMJ7MzHMr8wGZp+RH+pWhKxXC4P8Ag2ZiAvTwPoaVn6FYwNc6LTUZ2+lB3/X4Kvyutzxr77/+RVfPFDDKZRrlzGtrFEEfVJF0wkrR0j2g8KixmBmjkbdMfIx3NkkbS5rgfl4gkLzx7Nce2HHwudlGYOY1zheVztiO4mst/mXpfhuKbI1hBsZQfMusfoVBxuBw+EjnxMOHjjmeBmcxjQ7uGo231pXe0RjqSKvDjHUGyHM6nOLmMc8XmsUxutAcvmqd7Si2RuHmzFz+1E8kBpcAA9pLRtVvFfmCs+Dkix8Mk0BbkD3sc2gSCHHKS08i2nDTn4Lk3S6eRuKdFI8kR5WsaaGUOY1xFN0Bs6+Xgp+MpRybOnypxnj0MnnW/JeqOEYgS4eKQVT42O027TQV5JbN4r0n7L+IiXh+GbfaZGGnvppIH0+S7czTSOCCOccM4yYekbjdCXEPw8ncc9BvwcyNSfbnhangk/FG5p/0OBH/ADVM6VYwR8Xll5Mxok9GShx+i6N7b25oYHfhe4ej2/8A5ClidSQ8+mcUxG2veojQn8Q/UpuJt7D+eafNt6Fx6McqE5nA8UKfBj80WY6p3Dv5HY6X3HkVFw83ZHl5ck9G/XwK4WXN9wCYukZH1jo8xc0kb3Vj1oOrzWn4hhBFNIxp0Y8tH9ppzfkQsIXuZI1zTq0hwJO9Hn/OaZ6Q4zNjpwzQO6sNH5jExv1Vsb1Qky7dDBWFaT94ud6E39CmuJF4fd7knS/KvOgFMwLOqjYwbNDSfIHv9Co3SOcNH9oc4/D/AAuFu5fk6EqRzvEYxxxErmHXPvlJ2Abe47tlYcNKYsKS4kvI1Lt6JJDddao3X5iqfw+U043rZd61+5W44xxC4HAH77QPICv+q65x2oojF+zQzzdok6/ukN0DZ2Om/NRrUyP3fD/C6OiXY1gn07zUiJ3NQAaKkRvtawRsI+015sdmtzqbIGg57/AFMyOPJJHFYLtKHiL5bD1SNfusNGJXnMBeyu/sl4hHBxGN8zmtaY5Whzjo0luayTto1w9a5qilvaJ8U81+60wtvtC6TtxmJeYbEAd/TsEFxoZnkcrN0OQUv2ddEnYp32p72shgkbo6/wCo9pa7KT91uo11vbxFHjGZwG3eTsF0aXphhcHw77HBmlfLC/M5ruyx0gNl3c78o25paroZtvsZ6R9ImS4meXXUtaK2qJgZYPiQ6vRY8HeJT1ncC0DSgb+qoplLiANeVUVbOjUJjacx3INdynJaHiy0uhfIcrCAXNcL5+4dq8gq7h8Q6J7Hs0fG9sgHe5hstPnVfy1eug2E6zFxE+63O4jkey4aj1VV6T8KfBipmPaWjrHuZYoGMvOUjvFHl4pYaVl8e20WjGvBYHtvLIBI3Xk8XXmDY9FR+LDVxDiDR76I/lq/YThjxgYRKMpALmDZ3VyOJ7Q8CQfIqi9JIHBrgBbuVcxetelra2SZ0X2Y8dGJiY0EARhzTZ1tjWAk+ebTyW06aY9n2QiR1BzSdKLqGmgsa6rgPQ7pCcHiO0SIX2yUAZuz3htjUfup/TrpZ9plkbESYg6mOs6syNaRXcSCfVVoi2jT8B47JhS5zdWuDRIwkgPANjbYjXXxKh8UxfXSOlrLmddXddwvmobii9KVvZMkQ9qwu/8AseaPsjJA4ktzxZa0FOux3rz/AIbR2vPRdq9kGNc3CyNrQOkI8w1pI/8AIIn9FhHs5f0vaRisSDv1jifM0T8yune0DHtm4ZhX2LfHC/WrvLrX+75LnHTjD5MZKCbsMdfeTG2/mCrFxeVr+B4GQhuZkjoWk+9o5wIHhQ+SSHa/Q0vZz3Gnten6lYslpqMWbcUzG0k6KspUxEtGJKFNbhW1qhR5D0bvC7N8h9NU8FGgstaRsQKUqJhXIyyHmzAgXoRz+Kzw2GY7FNnOzWNLwObxoK77A+WqWKDT91P6NNbJDMSG9mRpGo90g9/iCkbpNoarZYuH4wPvTU73Yv5LS9LmERy0NchrU+7tpfha2sOC0bI0d1jkm+kPZiz6FtEnXlRJUYupKijWjk+Hnyhw5nZNTS35bptyRepSuzjscc2k7G6mn+eCzaNB6JcSabSyzSEsmFYrNrUwqJMdkXWg3Q7dYsaa518rToCUcMNsfNNyR9ykwPDKafP4lSQQUKL7Qrkkad4O1FYALdmNM9V2xewHzKZ6QJ2ydwiEMbZ947+Hgt5A4k9nUrTQDMQANSdFauHYXK0D/wBlc8mWiWz2bMc3E8rDSX9+U6b+bh8F0/ifCoMSGiaNr8pDm3uCPHu7xzXI+i3E24bGwh7qz5mgWKPYJI8tB6kLqJ43FyeDW/h59xTwehJ96HuLxMIGbYh0Z8A5ps+lErhnGpQ4Mc05gRYd3g0QfVXf2pdM44cLlY4GWTM1oBFgOY5pcR4B3xpc34FjWy4Zjd8n9M/6QK+X0RP7mwKNxQVLJ/cT8df1UYKfx9lTyDxH0CgKi6JvsE7hY7PkLTQWxgbTPNUgrYsnSI8rV2T2IS54p4nNtufPmvUOcxrSK7iAuQS7BWnoT03PDOtPVdb1gGWzlAc0OAvw1HwT5F8WZF7Jvtiw+TiGgoOgicAPN7f+qrzZZJcCWXceHnDmgXYOI0cXeH9PT+5yi9Jeks2Pl67EFpfWQZRlaGAkhoHm5yZ4fxuWBkscRAbMGtk0BJa3MABe3vn5KCHILlLhbsozQpmG1a31CbL0ZEdDR/P/AGhPdV/OykXPZQmRzAbtafj+6mMkbQIAB519VAjr+EKTF+n85KTKIkPktp8j9D+62fQh/wD88Yv3WHQ9xd+617IxX8J+Sl9DJqxIb+KN/f8AdLD3+anLcWMu0WPgTwQY3ctOX6hSMVhxke0N0IcNm6nWuXgoz4urmBDdz3OHNbmN1jbv1p3f4qDfsojz8Uik8RFSyf3v/wCRUZeucJNZy9E1i3Wa7v1TzOSjyntHzSLsZ9GAanGlYBOMCYEOdcay2a7vmpER0CYLjly3pdp+LYeSw0MUwHKfEj5f4QyEcrHkU4/ZR+tpJK/Qa9j8rCGkhx/nkosMr8wbY171J63NGTtrXwIWPCY807B3an0F/shSk18g4pdG94LJKzXqc3ebyn0DhR+K3o47EATJmjIFkPaQT4NOzvQqNnF0PknJWB7crgCO46qb2VWiv4fE/apzLI05aysHJtOBHyv1K32GcWSU15rJsXEgW4DZR8Pggz3ayjYHlqka/wDqPPcGd9bkoezEjDj2B6xmay+RpsADe6sfzuUJnD5cNhJHNJzuylwB9wDevGrv/CskEgcAf0SYmMPY9p+80/MUiMmtA4nMHOJsnU953QFlLGWktO4JB8xosQV0kRQti09kALXKdC7l4BUxdiz6CUaeqbxbey31Trk1jD2WqkuhF2R2LErLklep0OODZS8FsPMqI06KVgNbHcb9CEuX6Qj2S83mkTmRC5yg03Ekc1JgxHmtKZUMxNFY4WNZZo5770mAxHVYzDk1RLm77Z9NfWlohj9FGkxRLw6/drL4Ub+qVY2byOzYinUAWg3bLIo+F2n8M7siyOelj8RVQwXSWN7W5nZXivj4UPBT5ONRhj3En3STo88lxvHLqi/JHLcU+3uPe5x+JKZSlIvVOInXVKKpDh2bvko7EqGEKehCZen4FoIdzdkihvd1rz5pWmli1I46hYaSHnRRnFPnZRXArAH8O643DTQ3v4peE4jLLfgR9EmEdlY+8tmhqdfRZcIjAkaTRBsV6H/KzWzEWjCyA25SWv8AFa+Oe3U2g1u9AalTQ9SZZDzU08do1zyjv/Es3v0WuxWLp5b3Bh9S5wQDN7Aab/hYSy0HE3VH6JuGTslNySW1wP4Ty8Fhpz/ESZnOd3uJ+JtNhCAuo5hVMjOyhhOA7eSeDMZMYo+OOoHcm+tcE25xO6aUtUYkAKzcmwnHJUaORttum/NSsBG4XelhRsI7dbZo1/nipSk6odIzooTrKIQpWOVsuWCEiuTsVK0rFKgCfg3a+oW1xmJ/puHeD9FosNJSk4ie2qbWyiZAKxWRSKhNj4d2PksGIB7PqlasNQ27dSIwoxUhmyAQ43dYyHVAKbkOqw0lMKiYndPxlNYnktRjHcM7sO81jw59OJ8CkgPYPmmS6iVi9gb3CTZW2dyVtIsRYB2WgY6y0dwCkRSFzqB05qbQ6ZYCdAtE9+aZx/Oxn+0a/Nbdj+yL5C1X+GyW4HveXfG1kV2ay0QP3UfEy02/yu+hSwO39fooHFZqiPkfnp+qxLZrZVkBCAugiKnANk0n28k0BWYuCaTsp0TS2QIAFm5I1ZzNooXQCYf3gts2S6Wqw3vLZwfsozHQ+JvBIkJQkoY0KEIViYIQhACpS5YoQAqEBONiJWWbVg4igB6pQkeyjSRBpgnmFMrNrkMEZF6R6RxWCEDHmvpLMbCjoWmWSIz2D5rGRpJsApsPKd63TTfmlqmBKhfWZ3cpPDRpfMla9htoaOZ18lsoXVQHJKx0T8XJUTvKh66LR8PdRb5rZ4+SmfM7rUYQ6+qyPQPss0L9Vp+Nzdlrf5opzZFpeLOuQ+X11/VEVsJdEO0JEKpMVPR8vJMp4mh5rU6CrMHuWKKQsbs2jKMahZ4k6pvNSxJT8tC1sewu/otpCNNlpQVLgxjtr+QUpIdM2fp9Uig/aHfwISUMa9CEKpMEIQgAQhCAFCl4dtoQkn0PAaxI7SbKEJl0YxEgKELTAJSIQgwEIQgAShIhAErDHc+ikQvQhKx0TMQbHvEabDnod1qsJv6oQkj0wfZtZX0oM+HLzmH8pCFjdKxqsb+xFL9jKEI5sOKA4U9yjSOspUJ4uxXowSJEJxRUiEIMBKCkQgBwSlCEIoD/2Q==">
            <a:hlinkClick r:id="rId4"/>
          </p:cNvPr>
          <p:cNvSpPr>
            <a:spLocks noChangeAspect="1" noChangeArrowheads="1"/>
          </p:cNvSpPr>
          <p:nvPr/>
        </p:nvSpPr>
        <p:spPr bwMode="auto">
          <a:xfrm>
            <a:off x="114300" y="-1462088"/>
            <a:ext cx="4572000" cy="30480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8" name="Picture 12" descr="http://timeentertainment.files.wordpress.com/2012/03/death-of-a-salesman.jpg?w=480&amp;h=320&amp;crop=1"/>
          <p:cNvPicPr>
            <a:picLocks noChangeAspect="1" noChangeArrowheads="1"/>
          </p:cNvPicPr>
          <p:nvPr/>
        </p:nvPicPr>
        <p:blipFill>
          <a:blip r:embed="rId5"/>
          <a:srcRect/>
          <a:stretch>
            <a:fillRect/>
          </a:stretch>
        </p:blipFill>
        <p:spPr bwMode="auto">
          <a:xfrm>
            <a:off x="4427984" y="3789040"/>
            <a:ext cx="4320480" cy="2880320"/>
          </a:xfrm>
          <a:prstGeom prst="rect">
            <a:avLst/>
          </a:prstGeom>
          <a:noFill/>
        </p:spPr>
      </p:pic>
      <p:pic>
        <p:nvPicPr>
          <p:cNvPr id="24590" name="Picture 14" descr="http://t3.gstatic.com/images?q=tbn:ANd9GcTt4HrdAN4s6c3nQ9JC-ss8rL-zYWawv7qnbvR7NoBODrhK_g3u1g"/>
          <p:cNvPicPr>
            <a:picLocks noChangeAspect="1" noChangeArrowheads="1"/>
          </p:cNvPicPr>
          <p:nvPr/>
        </p:nvPicPr>
        <p:blipFill>
          <a:blip r:embed="rId6"/>
          <a:srcRect/>
          <a:stretch>
            <a:fillRect/>
          </a:stretch>
        </p:blipFill>
        <p:spPr bwMode="auto">
          <a:xfrm>
            <a:off x="539552" y="332656"/>
            <a:ext cx="3312368" cy="1847851"/>
          </a:xfrm>
          <a:prstGeom prst="rect">
            <a:avLst/>
          </a:prstGeom>
          <a:noFill/>
        </p:spPr>
      </p:pic>
      <p:pic>
        <p:nvPicPr>
          <p:cNvPr id="1026" name="Picture 2" descr="C:\Users\einnes.CL06\AppData\Local\Microsoft\Windows\Temporary Internet Files\Content.IE5\Y3BWG61G\MP900315542[1].jpg"/>
          <p:cNvPicPr>
            <a:picLocks noChangeAspect="1" noChangeArrowheads="1"/>
          </p:cNvPicPr>
          <p:nvPr/>
        </p:nvPicPr>
        <p:blipFill>
          <a:blip r:embed="rId7"/>
          <a:srcRect/>
          <a:stretch>
            <a:fillRect/>
          </a:stretch>
        </p:blipFill>
        <p:spPr bwMode="auto">
          <a:xfrm>
            <a:off x="6588224" y="332656"/>
            <a:ext cx="2205550" cy="15990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229600" cy="1143000"/>
          </a:xfrm>
        </p:spPr>
        <p:txBody>
          <a:bodyPr/>
          <a:lstStyle/>
          <a:p>
            <a:r>
              <a:rPr lang="en-GB" dirty="0" smtClean="0"/>
              <a:t>The American Dream </a:t>
            </a:r>
            <a:endParaRPr lang="en-GB" dirty="0"/>
          </a:p>
        </p:txBody>
      </p:sp>
      <p:sp>
        <p:nvSpPr>
          <p:cNvPr id="3" name="Content Placeholder 2"/>
          <p:cNvSpPr>
            <a:spLocks noGrp="1"/>
          </p:cNvSpPr>
          <p:nvPr>
            <p:ph idx="1"/>
          </p:nvPr>
        </p:nvSpPr>
        <p:spPr>
          <a:xfrm>
            <a:off x="25518" y="1052736"/>
            <a:ext cx="9010978" cy="3168352"/>
          </a:xfrm>
        </p:spPr>
        <p:txBody>
          <a:bodyPr/>
          <a:lstStyle/>
          <a:p>
            <a:r>
              <a:rPr lang="en-GB" dirty="0" smtClean="0"/>
              <a:t>The American Dream offers the chance of riches to those who start with nothing; it harks back to the early history of America, in which pioneers conquered the wilderness of the frontier. It is a philosophy based on individualism and materialism. America was renowned as the land of opportunity. The ‘get rich quick’ American Dream is still in evidence today.</a:t>
            </a:r>
          </a:p>
          <a:p>
            <a:endParaRPr lang="en-GB" dirty="0"/>
          </a:p>
          <a:p>
            <a:pPr marL="0" indent="0">
              <a:buNone/>
            </a:pPr>
            <a:endParaRPr lang="en-GB"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40152" y="3942580"/>
            <a:ext cx="2847975" cy="22227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3933056"/>
            <a:ext cx="2590800" cy="22322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59832" y="3942580"/>
            <a:ext cx="2619375" cy="22227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635350" y="22520"/>
            <a:ext cx="3457575" cy="108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2219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a:t>
            </a:r>
            <a:endParaRPr lang="en-GB" dirty="0"/>
          </a:p>
        </p:txBody>
      </p:sp>
      <p:sp>
        <p:nvSpPr>
          <p:cNvPr id="3" name="Content Placeholder 2"/>
          <p:cNvSpPr>
            <a:spLocks noGrp="1"/>
          </p:cNvSpPr>
          <p:nvPr>
            <p:ph idx="1"/>
          </p:nvPr>
        </p:nvSpPr>
        <p:spPr/>
        <p:txBody>
          <a:bodyPr>
            <a:normAutofit/>
          </a:bodyPr>
          <a:lstStyle/>
          <a:p>
            <a:r>
              <a:rPr lang="en-GB" sz="4800" dirty="0" smtClean="0"/>
              <a:t>Understand the historical context of the play ‘Death of a Salesman.’</a:t>
            </a:r>
            <a:endParaRPr lang="en-GB" sz="4800" dirty="0"/>
          </a:p>
        </p:txBody>
      </p:sp>
      <p:pic>
        <p:nvPicPr>
          <p:cNvPr id="22530" name="Picture 2" descr="http://t1.gstatic.com/images?q=tbn:ANd9GcShtqK3vOq280M7NsIxcJrt8XraJIn6TvcrmIjTGL-p29iD4joW"/>
          <p:cNvPicPr>
            <a:picLocks noChangeAspect="1" noChangeArrowheads="1"/>
          </p:cNvPicPr>
          <p:nvPr/>
        </p:nvPicPr>
        <p:blipFill>
          <a:blip r:embed="rId2"/>
          <a:srcRect/>
          <a:stretch>
            <a:fillRect/>
          </a:stretch>
        </p:blipFill>
        <p:spPr bwMode="auto">
          <a:xfrm>
            <a:off x="4860032" y="3933056"/>
            <a:ext cx="3563888" cy="24669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fontScale="92500" lnSpcReduction="20000"/>
          </a:bodyPr>
          <a:lstStyle/>
          <a:p>
            <a:endParaRPr lang="en-GB" dirty="0" smtClean="0"/>
          </a:p>
          <a:p>
            <a:endParaRPr lang="en-GB" dirty="0" smtClean="0"/>
          </a:p>
          <a:p>
            <a:r>
              <a:rPr lang="en-GB" dirty="0" smtClean="0"/>
              <a:t>Find out as much as you can about the following:</a:t>
            </a:r>
          </a:p>
          <a:p>
            <a:endParaRPr lang="en-GB" dirty="0" smtClean="0"/>
          </a:p>
          <a:p>
            <a:r>
              <a:rPr lang="en-GB" b="1" dirty="0" smtClean="0"/>
              <a:t>Arthur Miller (playwright)</a:t>
            </a:r>
          </a:p>
          <a:p>
            <a:r>
              <a:rPr lang="en-GB" b="1" dirty="0" smtClean="0"/>
              <a:t>‘Death of a Salesman’ and his other works</a:t>
            </a:r>
          </a:p>
          <a:p>
            <a:r>
              <a:rPr lang="en-GB" b="1" dirty="0" smtClean="0"/>
              <a:t>The Great Depression</a:t>
            </a:r>
          </a:p>
          <a:p>
            <a:r>
              <a:rPr lang="en-GB" b="1" dirty="0" smtClean="0"/>
              <a:t>Tragic hero</a:t>
            </a:r>
          </a:p>
          <a:p>
            <a:r>
              <a:rPr lang="en-GB" b="1" dirty="0" smtClean="0"/>
              <a:t>Capitalism</a:t>
            </a:r>
          </a:p>
          <a:p>
            <a:r>
              <a:rPr lang="en-GB" b="1" dirty="0" smtClean="0"/>
              <a:t>McCarthyism  </a:t>
            </a:r>
            <a:r>
              <a:rPr lang="en-GB" b="1" dirty="0"/>
              <a:t>and </a:t>
            </a:r>
            <a:r>
              <a:rPr lang="en-GB" b="1" dirty="0" smtClean="0"/>
              <a:t>Communism</a:t>
            </a:r>
          </a:p>
          <a:p>
            <a:r>
              <a:rPr lang="en-GB" b="1" dirty="0" smtClean="0"/>
              <a:t>The American Dream </a:t>
            </a:r>
          </a:p>
          <a:p>
            <a:pPr marL="0" indent="0">
              <a:buNone/>
            </a:pPr>
            <a:endParaRPr lang="en-GB" b="1" dirty="0" smtClean="0"/>
          </a:p>
          <a:p>
            <a:pPr>
              <a:buNone/>
            </a:pPr>
            <a:r>
              <a:rPr lang="en-GB" b="1" dirty="0" smtClean="0"/>
              <a:t>You may present your findings in a Word Doc/ PPT </a:t>
            </a:r>
          </a:p>
          <a:p>
            <a:endParaRPr lang="en-GB" dirty="0"/>
          </a:p>
          <a:p>
            <a:endParaRPr lang="en-GB" dirty="0"/>
          </a:p>
        </p:txBody>
      </p:sp>
      <p:pic>
        <p:nvPicPr>
          <p:cNvPr id="22530" name="Picture 2" descr="http://t0.gstatic.com/images?q=tbn:ANd9GcQP-wE3kJxUnXjKNA0nITnIPrAlw7HYVmD4aLoLGCGBLVAH67Au"/>
          <p:cNvPicPr>
            <a:picLocks noChangeAspect="1" noChangeArrowheads="1"/>
          </p:cNvPicPr>
          <p:nvPr/>
        </p:nvPicPr>
        <p:blipFill>
          <a:blip r:embed="rId2"/>
          <a:srcRect/>
          <a:stretch>
            <a:fillRect/>
          </a:stretch>
        </p:blipFill>
        <p:spPr bwMode="auto">
          <a:xfrm>
            <a:off x="2555776" y="260648"/>
            <a:ext cx="4392488" cy="18448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Arthur Miller </a:t>
            </a:r>
            <a:endParaRPr lang="en-GB" dirty="0"/>
          </a:p>
        </p:txBody>
      </p:sp>
      <p:sp>
        <p:nvSpPr>
          <p:cNvPr id="3" name="Content Placeholder 2"/>
          <p:cNvSpPr>
            <a:spLocks noGrp="1"/>
          </p:cNvSpPr>
          <p:nvPr>
            <p:ph idx="1"/>
          </p:nvPr>
        </p:nvSpPr>
        <p:spPr>
          <a:xfrm>
            <a:off x="395536" y="2417376"/>
            <a:ext cx="8229600" cy="4612024"/>
          </a:xfrm>
        </p:spPr>
        <p:txBody>
          <a:bodyPr>
            <a:normAutofit fontScale="85000" lnSpcReduction="20000"/>
          </a:bodyPr>
          <a:lstStyle/>
          <a:p>
            <a:r>
              <a:rPr lang="en-GB" dirty="0" smtClean="0"/>
              <a:t>Miller was born in Harlem, NY to Jewish parents  in 1915, and grew up during the American depression. </a:t>
            </a:r>
          </a:p>
          <a:p>
            <a:r>
              <a:rPr lang="en-GB" dirty="0" smtClean="0"/>
              <a:t>His father’s clothing business experienced financial difficulties.</a:t>
            </a:r>
          </a:p>
          <a:p>
            <a:r>
              <a:rPr lang="en-GB" dirty="0" smtClean="0"/>
              <a:t>Miller, like the play’s protagonist Willy Loman,  worked as a salesman for a brief period. </a:t>
            </a:r>
          </a:p>
          <a:p>
            <a:r>
              <a:rPr lang="en-GB" dirty="0" smtClean="0"/>
              <a:t>The economic crash of the Depression put great pressure on relationships in the Miller family. </a:t>
            </a:r>
          </a:p>
          <a:p>
            <a:r>
              <a:rPr lang="en-GB" dirty="0" smtClean="0"/>
              <a:t>Miller famously married Marilyn Monroe (they divorced after 5 years)</a:t>
            </a:r>
          </a:p>
          <a:p>
            <a:r>
              <a:rPr lang="en-GB" dirty="0" smtClean="0"/>
              <a:t>In 1949 Miller was awarded the Pulitzer Prize for ‘Death of a Salesman’.</a:t>
            </a:r>
          </a:p>
          <a:p>
            <a:r>
              <a:rPr lang="en-GB" dirty="0" smtClean="0"/>
              <a:t>Miller died in February 2005.</a:t>
            </a:r>
          </a:p>
          <a:p>
            <a:endParaRPr lang="en-GB" dirty="0" smtClean="0"/>
          </a:p>
          <a:p>
            <a:pPr marL="0" indent="0">
              <a:buNone/>
            </a:pPr>
            <a:r>
              <a:rPr lang="en-GB" dirty="0" smtClean="0"/>
              <a:t> </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8024" y="0"/>
            <a:ext cx="4126321" cy="22768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8308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‘Death of a Salesman’ and his other works</a:t>
            </a:r>
            <a:endParaRPr lang="en-GB" dirty="0"/>
          </a:p>
        </p:txBody>
      </p:sp>
      <p:sp>
        <p:nvSpPr>
          <p:cNvPr id="3" name="Content Placeholder 2"/>
          <p:cNvSpPr>
            <a:spLocks noGrp="1"/>
          </p:cNvSpPr>
          <p:nvPr>
            <p:ph idx="1"/>
          </p:nvPr>
        </p:nvSpPr>
        <p:spPr>
          <a:xfrm>
            <a:off x="457200" y="1844824"/>
            <a:ext cx="8229600" cy="4479776"/>
          </a:xfrm>
        </p:spPr>
        <p:txBody>
          <a:bodyPr>
            <a:normAutofit fontScale="92500" lnSpcReduction="20000"/>
          </a:bodyPr>
          <a:lstStyle/>
          <a:p>
            <a:r>
              <a:rPr lang="en-GB" dirty="0" smtClean="0"/>
              <a:t>When it was first performed on Broadway, ‘Death of a Salesman’ ran for 742 performances, and was a striking success. </a:t>
            </a:r>
          </a:p>
          <a:p>
            <a:endParaRPr lang="en-GB" dirty="0"/>
          </a:p>
          <a:p>
            <a:r>
              <a:rPr lang="en-GB" dirty="0" smtClean="0"/>
              <a:t>It cemented Miller’s reputation as </a:t>
            </a:r>
            <a:r>
              <a:rPr lang="en-GB" dirty="0" smtClean="0"/>
              <a:t>a</a:t>
            </a:r>
            <a:r>
              <a:rPr lang="en-GB" dirty="0" smtClean="0"/>
              <a:t> </a:t>
            </a:r>
            <a:r>
              <a:rPr lang="en-GB" dirty="0" smtClean="0"/>
              <a:t>leading American dramatist and some critics labelled ‘Death of a Salesman’ the American ‘King Lear’. The play focuses on the tragic demise of Willy Loman, an aging salesman, who has been unable to attain the elusive ‘American Dream.’ </a:t>
            </a:r>
          </a:p>
          <a:p>
            <a:endParaRPr lang="en-GB" dirty="0"/>
          </a:p>
          <a:p>
            <a:r>
              <a:rPr lang="en-GB" dirty="0" smtClean="0"/>
              <a:t>Miller was a prolific writer, best known for his plays, which include: ‘All my Sons’, ‘The Crucible’ and ‘A View from the Bridge.’ </a:t>
            </a:r>
            <a:endParaRPr lang="en-GB" dirty="0"/>
          </a:p>
        </p:txBody>
      </p:sp>
    </p:spTree>
    <p:extLst>
      <p:ext uri="{BB962C8B-B14F-4D97-AF65-F5344CB8AC3E}">
        <p14:creationId xmlns="" xmlns:p14="http://schemas.microsoft.com/office/powerpoint/2010/main" val="299907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8229600" cy="1143000"/>
          </a:xfrm>
        </p:spPr>
        <p:txBody>
          <a:bodyPr/>
          <a:lstStyle/>
          <a:p>
            <a:r>
              <a:rPr lang="en-GB" dirty="0" smtClean="0"/>
              <a:t>The Great Depression</a:t>
            </a:r>
            <a:endParaRPr lang="en-GB" dirty="0"/>
          </a:p>
        </p:txBody>
      </p:sp>
      <p:sp>
        <p:nvSpPr>
          <p:cNvPr id="3" name="Content Placeholder 2"/>
          <p:cNvSpPr>
            <a:spLocks noGrp="1"/>
          </p:cNvSpPr>
          <p:nvPr>
            <p:ph idx="1"/>
          </p:nvPr>
        </p:nvSpPr>
        <p:spPr>
          <a:xfrm>
            <a:off x="457200" y="2348880"/>
            <a:ext cx="8229600" cy="3975720"/>
          </a:xfrm>
        </p:spPr>
        <p:txBody>
          <a:bodyPr>
            <a:normAutofit fontScale="92500" lnSpcReduction="10000"/>
          </a:bodyPr>
          <a:lstStyle/>
          <a:p>
            <a:endParaRPr lang="en-GB" dirty="0" smtClean="0"/>
          </a:p>
          <a:p>
            <a:r>
              <a:rPr lang="en-GB" dirty="0" smtClean="0"/>
              <a:t>The </a:t>
            </a:r>
            <a:r>
              <a:rPr lang="en-GB" dirty="0"/>
              <a:t>Great Depression was a severe worldwide economic depression in the decade preceding World War II. The timing of the Great Depression varied across nations, but in most countries it started in 1930 and lasted until the late 1930s or middle 1940s</a:t>
            </a:r>
            <a:r>
              <a:rPr lang="en-GB" dirty="0" smtClean="0"/>
              <a:t>. </a:t>
            </a:r>
            <a:r>
              <a:rPr lang="en-GB" dirty="0"/>
              <a:t>It was the longest, deepest, and most widespread depression of the 20th century</a:t>
            </a:r>
            <a:r>
              <a:rPr lang="en-GB" dirty="0" smtClean="0"/>
              <a:t>. </a:t>
            </a:r>
          </a:p>
          <a:p>
            <a:r>
              <a:rPr lang="en-GB" dirty="0" smtClean="0"/>
              <a:t>The </a:t>
            </a:r>
            <a:r>
              <a:rPr lang="en-GB" dirty="0"/>
              <a:t>depression originated in the U.S., after the fall in stock prices that began around September 4, 1929, and became worldwide news with the stock market </a:t>
            </a:r>
            <a:r>
              <a:rPr lang="en-GB" dirty="0" smtClean="0"/>
              <a:t>crash of </a:t>
            </a:r>
            <a:r>
              <a:rPr lang="en-GB" dirty="0"/>
              <a:t>October 29, 1929 (known as Black Tuesday).</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56176" y="188640"/>
            <a:ext cx="2836540" cy="25202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4324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7" y="0"/>
            <a:ext cx="8229600" cy="1143000"/>
          </a:xfrm>
        </p:spPr>
        <p:txBody>
          <a:bodyPr/>
          <a:lstStyle/>
          <a:p>
            <a:r>
              <a:rPr lang="en-GB" dirty="0" smtClean="0"/>
              <a:t>Tragic Hero </a:t>
            </a:r>
            <a:endParaRPr lang="en-GB" dirty="0"/>
          </a:p>
        </p:txBody>
      </p:sp>
      <p:sp>
        <p:nvSpPr>
          <p:cNvPr id="3" name="Content Placeholder 2"/>
          <p:cNvSpPr>
            <a:spLocks noGrp="1"/>
          </p:cNvSpPr>
          <p:nvPr>
            <p:ph idx="1"/>
          </p:nvPr>
        </p:nvSpPr>
        <p:spPr>
          <a:xfrm>
            <a:off x="395536" y="1052737"/>
            <a:ext cx="8229600" cy="3983110"/>
          </a:xfrm>
        </p:spPr>
        <p:txBody>
          <a:bodyPr/>
          <a:lstStyle/>
          <a:p>
            <a:r>
              <a:rPr lang="en-GB" dirty="0" smtClean="0"/>
              <a:t>Traditionally, a tragic hero in literature was someone of high birth who made a fatal mistake and then severely punished. </a:t>
            </a:r>
          </a:p>
          <a:p>
            <a:r>
              <a:rPr lang="en-GB" dirty="0" smtClean="0"/>
              <a:t>Willy Loman (low man) is clearly not of high social status. However, Miller implies that Willy’s tragedy is that he worked for nothing: ultimately his life lacked meaning. </a:t>
            </a:r>
            <a:endParaRPr lang="en-GB"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3933056"/>
            <a:ext cx="8640960" cy="27363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3900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Capitalism</a:t>
            </a:r>
            <a:endParaRPr lang="en-GB" dirty="0"/>
          </a:p>
        </p:txBody>
      </p:sp>
      <p:sp>
        <p:nvSpPr>
          <p:cNvPr id="3" name="Content Placeholder 2"/>
          <p:cNvSpPr>
            <a:spLocks noGrp="1"/>
          </p:cNvSpPr>
          <p:nvPr>
            <p:ph idx="1"/>
          </p:nvPr>
        </p:nvSpPr>
        <p:spPr/>
        <p:txBody>
          <a:bodyPr>
            <a:normAutofit lnSpcReduction="10000"/>
          </a:bodyPr>
          <a:lstStyle/>
          <a:p>
            <a:r>
              <a:rPr lang="en-GB" dirty="0" smtClean="0"/>
              <a:t>Capitalism is </a:t>
            </a:r>
            <a:r>
              <a:rPr lang="en-GB" dirty="0"/>
              <a:t>an economic system in which investment in and ownership of the means of production, distribution, and exchange of wealth is made and maintained chiefly by private individuals or corporations, especially as contrasted to cooperatively or state-owned means of wealth</a:t>
            </a:r>
            <a:r>
              <a:rPr lang="en-GB" dirty="0" smtClean="0"/>
              <a:t>.</a:t>
            </a:r>
          </a:p>
          <a:p>
            <a:r>
              <a:rPr lang="en-GB" dirty="0" smtClean="0"/>
              <a:t>Some have said that ‘Death of a Salesman’ is an attack on capitalism. Miller clearly criticises the capitalist system which encourages people to want more and more goods, such as refrigerators, as if this is the ultimate point of existence. </a:t>
            </a:r>
            <a:endParaRPr lang="en-GB"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56176" y="188640"/>
            <a:ext cx="2520280" cy="16561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75856" y="116632"/>
            <a:ext cx="2466975" cy="1847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0259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873280"/>
          </a:xfrm>
        </p:spPr>
        <p:txBody>
          <a:bodyPr>
            <a:normAutofit/>
          </a:bodyPr>
          <a:lstStyle/>
          <a:p>
            <a:r>
              <a:rPr lang="en-GB" dirty="0" smtClean="0"/>
              <a:t>McCarthyism and </a:t>
            </a:r>
            <a:br>
              <a:rPr lang="en-GB" dirty="0" smtClean="0"/>
            </a:br>
            <a:r>
              <a:rPr lang="en-GB" dirty="0" smtClean="0"/>
              <a:t>Communism</a:t>
            </a:r>
            <a:endParaRPr lang="en-GB" dirty="0"/>
          </a:p>
        </p:txBody>
      </p:sp>
      <p:sp>
        <p:nvSpPr>
          <p:cNvPr id="3" name="Content Placeholder 2"/>
          <p:cNvSpPr>
            <a:spLocks noGrp="1"/>
          </p:cNvSpPr>
          <p:nvPr>
            <p:ph idx="1"/>
          </p:nvPr>
        </p:nvSpPr>
        <p:spPr>
          <a:xfrm>
            <a:off x="457200" y="1935480"/>
            <a:ext cx="8229600" cy="4733880"/>
          </a:xfrm>
        </p:spPr>
        <p:txBody>
          <a:bodyPr>
            <a:normAutofit fontScale="77500" lnSpcReduction="20000"/>
          </a:bodyPr>
          <a:lstStyle/>
          <a:p>
            <a:endParaRPr lang="en-GB" dirty="0" smtClean="0"/>
          </a:p>
          <a:p>
            <a:endParaRPr lang="en-GB" dirty="0"/>
          </a:p>
          <a:p>
            <a:r>
              <a:rPr lang="en-GB" dirty="0" smtClean="0"/>
              <a:t>In 1953 Miller wrote ‘The Crucible’, a story of the persecution of witches in the early America of 1692. The plot is a thinly disguised treatment of contemporary events. </a:t>
            </a:r>
          </a:p>
          <a:p>
            <a:endParaRPr lang="en-GB" dirty="0" smtClean="0"/>
          </a:p>
          <a:p>
            <a:r>
              <a:rPr lang="en-GB" dirty="0" smtClean="0"/>
              <a:t>Senator Joseph McCarthy was the leading force in a campaign during the 1950s to bring to light any Communists who existed in America. Cold war tensions were running high in America at this point.</a:t>
            </a:r>
          </a:p>
          <a:p>
            <a:pPr marL="0" indent="0">
              <a:buNone/>
            </a:pPr>
            <a:endParaRPr lang="en-GB" dirty="0" smtClean="0"/>
          </a:p>
          <a:p>
            <a:r>
              <a:rPr lang="en-GB" dirty="0" smtClean="0"/>
              <a:t>In 1957 Miller was brought before the Congressional Committee which investigated ‘un-American activities.’ He was convicted of contempt of congress and refused to name anyone who had expressed left-wing sympathies. This was reversed the following year by the Supreme Court. </a:t>
            </a:r>
            <a:endParaRPr lang="en-GB"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0032" y="188640"/>
            <a:ext cx="2160240" cy="2160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4" name="Picture 2" descr="McCarthyism cartoon"/>
          <p:cNvPicPr>
            <a:picLocks noChangeAspect="1" noChangeArrowheads="1"/>
          </p:cNvPicPr>
          <p:nvPr/>
        </p:nvPicPr>
        <p:blipFill>
          <a:blip r:embed="rId3"/>
          <a:srcRect/>
          <a:stretch>
            <a:fillRect/>
          </a:stretch>
        </p:blipFill>
        <p:spPr bwMode="auto">
          <a:xfrm>
            <a:off x="6948264" y="188640"/>
            <a:ext cx="1979712" cy="2209800"/>
          </a:xfrm>
          <a:prstGeom prst="rect">
            <a:avLst/>
          </a:prstGeom>
          <a:noFill/>
        </p:spPr>
      </p:pic>
    </p:spTree>
    <p:extLst>
      <p:ext uri="{BB962C8B-B14F-4D97-AF65-F5344CB8AC3E}">
        <p14:creationId xmlns="" xmlns:p14="http://schemas.microsoft.com/office/powerpoint/2010/main" val="1431931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TotalTime>
  <Words>715</Words>
  <Application>Microsoft Office PowerPoint</Application>
  <PresentationFormat>On-screen Show (4:3)</PresentationFormat>
  <Paragraphs>53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Death of a Salesman </vt:lpstr>
      <vt:lpstr>Aim</vt:lpstr>
      <vt:lpstr>Slide 3</vt:lpstr>
      <vt:lpstr>Arthur Miller </vt:lpstr>
      <vt:lpstr>‘Death of a Salesman’ and his other works</vt:lpstr>
      <vt:lpstr>The Great Depression</vt:lpstr>
      <vt:lpstr>Tragic Hero </vt:lpstr>
      <vt:lpstr>Capitalism</vt:lpstr>
      <vt:lpstr>McCarthyism and  Communism</vt:lpstr>
      <vt:lpstr>The American Dream </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of a Salesman</dc:title>
  <dc:creator>einnes</dc:creator>
  <cp:lastModifiedBy>einnes</cp:lastModifiedBy>
  <cp:revision>23</cp:revision>
  <dcterms:created xsi:type="dcterms:W3CDTF">2014-09-22T14:56:34Z</dcterms:created>
  <dcterms:modified xsi:type="dcterms:W3CDTF">2014-09-23T08:37:00Z</dcterms:modified>
</cp:coreProperties>
</file>