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70" r:id="rId7"/>
    <p:sldId id="27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3C670-8A56-4FB9-9D88-0922AB7252A1}" type="datetimeFigureOut">
              <a:rPr lang="en-GB" smtClean="0"/>
              <a:pPr/>
              <a:t>14/07/2016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A1918-D02A-4265-B6F9-F10F3BA0B2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3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C0140-F159-40BA-A652-776B9EEE843C}" type="datetimeFigureOut">
              <a:rPr lang="en-GB" smtClean="0"/>
              <a:pPr/>
              <a:t>14/07/2016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A6591-1163-40EF-AC81-F7A31BD9B9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5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Discursive Writing:</a:t>
            </a:r>
            <a:br>
              <a:rPr lang="en-GB" dirty="0" smtClean="0"/>
            </a:br>
            <a:r>
              <a:rPr lang="en-GB" dirty="0" smtClean="0"/>
              <a:t>How to Do it Well!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M. Stewart</a:t>
            </a:r>
            <a:endParaRPr lang="en-GB" dirty="0"/>
          </a:p>
        </p:txBody>
      </p:sp>
      <p:pic>
        <p:nvPicPr>
          <p:cNvPr id="4" name="Picture 3" descr="fing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962400"/>
            <a:ext cx="2123769" cy="2057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GB" dirty="0" err="1" smtClean="0"/>
              <a:t>Sooooo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When you are </a:t>
            </a:r>
            <a:r>
              <a:rPr lang="en-GB" sz="3000" b="1" u="sng" dirty="0" smtClean="0"/>
              <a:t>planning</a:t>
            </a:r>
            <a:r>
              <a:rPr lang="en-GB" sz="3000" dirty="0" smtClean="0"/>
              <a:t> your essay, our plan might look like this:</a:t>
            </a:r>
          </a:p>
          <a:p>
            <a:pPr lvl="1"/>
            <a:r>
              <a:rPr lang="en-GB" sz="3000" b="1" i="1" u="sng" dirty="0" smtClean="0">
                <a:solidFill>
                  <a:srgbClr val="00B050"/>
                </a:solidFill>
              </a:rPr>
              <a:t>KP</a:t>
            </a:r>
            <a:r>
              <a:rPr lang="en-GB" sz="3000" i="1" dirty="0" smtClean="0"/>
              <a:t>: </a:t>
            </a:r>
            <a:r>
              <a:rPr lang="en-GB" sz="3000" b="1" i="1" dirty="0" smtClean="0">
                <a:solidFill>
                  <a:srgbClr val="0070C0"/>
                </a:solidFill>
              </a:rPr>
              <a:t>good role model is someone who cares for others / does charity work: Angelina </a:t>
            </a:r>
            <a:r>
              <a:rPr lang="en-GB" sz="3000" b="1" i="1" dirty="0" err="1" smtClean="0">
                <a:solidFill>
                  <a:srgbClr val="0070C0"/>
                </a:solidFill>
              </a:rPr>
              <a:t>Jolie</a:t>
            </a:r>
            <a:r>
              <a:rPr lang="en-GB" sz="3000" i="1" dirty="0" smtClean="0"/>
              <a:t>.</a:t>
            </a:r>
          </a:p>
          <a:p>
            <a:pPr lvl="1"/>
            <a:r>
              <a:rPr lang="en-GB" sz="3000" b="1" i="1" u="sng" dirty="0" smtClean="0">
                <a:solidFill>
                  <a:srgbClr val="00B050"/>
                </a:solidFill>
              </a:rPr>
              <a:t>SD</a:t>
            </a:r>
            <a:r>
              <a:rPr lang="en-GB" sz="3000" i="1" dirty="0" smtClean="0"/>
              <a:t>: </a:t>
            </a:r>
            <a:r>
              <a:rPr lang="en-GB" sz="3000" b="1" i="1" dirty="0" smtClean="0">
                <a:solidFill>
                  <a:srgbClr val="0070C0"/>
                </a:solidFill>
              </a:rPr>
              <a:t>her humanitarian work; adopting children; working in Haiti last year to help survivors of the earthquake; the creation of the “</a:t>
            </a:r>
            <a:r>
              <a:rPr lang="en-GB" sz="3000" b="1" i="1" dirty="0" err="1" smtClean="0">
                <a:solidFill>
                  <a:srgbClr val="0070C0"/>
                </a:solidFill>
              </a:rPr>
              <a:t>Jolie</a:t>
            </a:r>
            <a:r>
              <a:rPr lang="en-GB" sz="3000" b="1" i="1" dirty="0" smtClean="0">
                <a:solidFill>
                  <a:srgbClr val="0070C0"/>
                </a:solidFill>
              </a:rPr>
              <a:t> Pitt Foundation”; giving $1 million to Haitian people to rebuild country.  </a:t>
            </a:r>
          </a:p>
          <a:p>
            <a:pPr lvl="1"/>
            <a:r>
              <a:rPr lang="en-GB" sz="3000" b="1" i="1" u="sng" dirty="0" smtClean="0">
                <a:solidFill>
                  <a:srgbClr val="00B050"/>
                </a:solidFill>
              </a:rPr>
              <a:t>Sum up: </a:t>
            </a:r>
            <a:r>
              <a:rPr lang="en-GB" sz="3000" b="1" i="1" dirty="0" smtClean="0">
                <a:solidFill>
                  <a:srgbClr val="0070C0"/>
                </a:solidFill>
              </a:rPr>
              <a:t>clearly illustrates that Hollywood actors can be good role models to the youth of today because they are willing to give their earnings away to good causes - inspirational.</a:t>
            </a:r>
          </a:p>
          <a:p>
            <a:endParaRPr lang="en-GB" i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GB" dirty="0" smtClean="0"/>
              <a:t>Now You Know!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389120"/>
          </a:xfrm>
        </p:spPr>
        <p:txBody>
          <a:bodyPr>
            <a:noAutofit/>
          </a:bodyPr>
          <a:lstStyle/>
          <a:p>
            <a:r>
              <a:rPr lang="en-GB" sz="3200" dirty="0" smtClean="0"/>
              <a:t>You should undertake this level of planning for your essay – </a:t>
            </a:r>
            <a:r>
              <a:rPr lang="en-GB" sz="3200" b="1" u="sng" dirty="0" smtClean="0"/>
              <a:t>for each paragraph</a:t>
            </a:r>
            <a:r>
              <a:rPr lang="en-GB" sz="3200" dirty="0" smtClean="0"/>
              <a:t>. </a:t>
            </a:r>
          </a:p>
          <a:p>
            <a:r>
              <a:rPr lang="en-GB" sz="3200" dirty="0" smtClean="0"/>
              <a:t>It will force you to research your key points.</a:t>
            </a:r>
          </a:p>
          <a:p>
            <a:r>
              <a:rPr lang="en-GB" sz="3200" dirty="0" smtClean="0"/>
              <a:t>Remember to create a </a:t>
            </a:r>
            <a:r>
              <a:rPr lang="en-GB" sz="3200" b="1" u="sng" dirty="0" smtClean="0"/>
              <a:t>bibliography</a:t>
            </a:r>
            <a:r>
              <a:rPr lang="en-GB" sz="3200" dirty="0" smtClean="0"/>
              <a:t> (a list of websites / articles you used) and add it to the back of your essay. </a:t>
            </a:r>
            <a:r>
              <a:rPr lang="en-GB" sz="3200" b="1" u="sng" dirty="0" smtClean="0">
                <a:solidFill>
                  <a:srgbClr val="C00000"/>
                </a:solidFill>
              </a:rPr>
              <a:t>Crucial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Watch the </a:t>
            </a:r>
            <a:r>
              <a:rPr lang="en-GB" sz="3200" dirty="0" err="1" smtClean="0"/>
              <a:t>BrainPop</a:t>
            </a:r>
            <a:r>
              <a:rPr lang="en-GB" sz="3200" dirty="0" smtClean="0"/>
              <a:t> video on how to create a reference list. </a:t>
            </a:r>
            <a:endParaRPr lang="en-GB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an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Explain the controversial topic.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</a:rPr>
              <a:t>Acknowledge a view from each side of the argument (“On one hand…. However, on the other…”).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C00000"/>
                </a:solidFill>
              </a:rPr>
              <a:t>End with a </a:t>
            </a:r>
            <a:r>
              <a:rPr lang="en-GB" b="1" u="sng" dirty="0" smtClean="0">
                <a:solidFill>
                  <a:srgbClr val="C00000"/>
                </a:solidFill>
              </a:rPr>
              <a:t>rhetorical question</a:t>
            </a:r>
            <a:r>
              <a:rPr lang="en-GB" b="1" dirty="0" smtClean="0">
                <a:solidFill>
                  <a:srgbClr val="C00000"/>
                </a:solidFill>
              </a:rPr>
              <a:t>, prompting the reader into thought (a key technique in discursive writing).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Use this as a template…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>
                <a:solidFill>
                  <a:srgbClr val="00B050"/>
                </a:solidFill>
              </a:rPr>
              <a:t>(1) </a:t>
            </a:r>
            <a:r>
              <a:rPr lang="en-GB" sz="3000" b="1" i="1" dirty="0" smtClean="0">
                <a:solidFill>
                  <a:srgbClr val="00B050"/>
                </a:solidFill>
              </a:rPr>
              <a:t>Fox hunting is a topic of heated debate in the 21</a:t>
            </a:r>
            <a:r>
              <a:rPr lang="en-GB" sz="3000" b="1" i="1" baseline="30000" dirty="0" smtClean="0">
                <a:solidFill>
                  <a:srgbClr val="00B050"/>
                </a:solidFill>
              </a:rPr>
              <a:t>st</a:t>
            </a:r>
            <a:r>
              <a:rPr lang="en-GB" sz="3000" b="1" i="1" dirty="0" smtClean="0">
                <a:solidFill>
                  <a:srgbClr val="00B050"/>
                </a:solidFill>
              </a:rPr>
              <a:t> century. For many years supporters and </a:t>
            </a:r>
            <a:r>
              <a:rPr lang="en-GB" sz="3000" b="1" i="1" dirty="0" err="1" smtClean="0">
                <a:solidFill>
                  <a:srgbClr val="00B050"/>
                </a:solidFill>
              </a:rPr>
              <a:t>opposers</a:t>
            </a:r>
            <a:r>
              <a:rPr lang="en-GB" sz="3000" b="1" i="1" dirty="0" smtClean="0">
                <a:solidFill>
                  <a:srgbClr val="00B050"/>
                </a:solidFill>
              </a:rPr>
              <a:t> of hunting have argued the cases for and against. </a:t>
            </a:r>
            <a:r>
              <a:rPr lang="en-GB" sz="3000" b="1" i="1" dirty="0" smtClean="0">
                <a:solidFill>
                  <a:srgbClr val="0070C0"/>
                </a:solidFill>
              </a:rPr>
              <a:t>(2) On one hand fox hunting is a long standing tradition within country society in the UK. On the other hand many people now see it as an unnecessary and cruel </a:t>
            </a:r>
            <a:r>
              <a:rPr lang="en-GB" sz="3000" b="1" i="1" dirty="0" err="1" smtClean="0">
                <a:solidFill>
                  <a:srgbClr val="0070C0"/>
                </a:solidFill>
              </a:rPr>
              <a:t>bloodsport</a:t>
            </a:r>
            <a:r>
              <a:rPr lang="en-GB" sz="3000" b="1" i="1" dirty="0" smtClean="0">
                <a:solidFill>
                  <a:srgbClr val="0070C0"/>
                </a:solidFill>
              </a:rPr>
              <a:t>.</a:t>
            </a:r>
            <a:r>
              <a:rPr lang="en-GB" sz="3000" i="1" dirty="0" smtClean="0"/>
              <a:t> </a:t>
            </a:r>
            <a:r>
              <a:rPr lang="en-GB" sz="3000" b="1" i="1" dirty="0" smtClean="0">
                <a:solidFill>
                  <a:srgbClr val="C00000"/>
                </a:solidFill>
              </a:rPr>
              <a:t>(3) With strong feelings on both sides of the argument, what then are the main issues surrounding fox-hunting in this country?</a:t>
            </a:r>
            <a:endParaRPr lang="en-GB" sz="3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 Paragraphs: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Always begin with the FOR arguments.</a:t>
            </a:r>
          </a:p>
          <a:p>
            <a:r>
              <a:rPr lang="en-GB" sz="3200" dirty="0" smtClean="0"/>
              <a:t>Use a range of openers to open your topic sentences, </a:t>
            </a:r>
            <a:r>
              <a:rPr lang="en-GB" sz="3200" dirty="0" err="1" smtClean="0"/>
              <a:t>eg</a:t>
            </a:r>
            <a:r>
              <a:rPr lang="en-GB" sz="3200" dirty="0" smtClean="0"/>
              <a:t>. </a:t>
            </a:r>
            <a:r>
              <a:rPr lang="en-GB" sz="3200" b="1" i="1" dirty="0" smtClean="0">
                <a:solidFill>
                  <a:srgbClr val="00B050"/>
                </a:solidFill>
              </a:rPr>
              <a:t>Firstly, Secondly, Furthermore, In addition, Similarly</a:t>
            </a:r>
            <a:r>
              <a:rPr lang="en-GB" sz="3200" i="1" dirty="0" smtClean="0"/>
              <a:t>, </a:t>
            </a:r>
            <a:r>
              <a:rPr lang="en-GB" sz="3200" dirty="0" smtClean="0"/>
              <a:t>etc.</a:t>
            </a:r>
          </a:p>
          <a:p>
            <a:r>
              <a:rPr lang="en-GB" sz="3200" dirty="0" smtClean="0"/>
              <a:t>When introducing the AGAINST section, use a contrasting opener, like </a:t>
            </a:r>
            <a:r>
              <a:rPr lang="en-GB" sz="3200" b="1" i="1" dirty="0" smtClean="0">
                <a:solidFill>
                  <a:srgbClr val="00B050"/>
                </a:solidFill>
              </a:rPr>
              <a:t>However, Conversely, In spite of this, On the other hand</a:t>
            </a:r>
            <a:r>
              <a:rPr lang="en-GB" sz="3200" b="1" dirty="0" smtClean="0">
                <a:solidFill>
                  <a:srgbClr val="00B050"/>
                </a:solidFill>
              </a:rPr>
              <a:t>, </a:t>
            </a:r>
            <a:r>
              <a:rPr lang="en-GB" sz="3200" dirty="0" smtClean="0"/>
              <a:t>etc.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GB" dirty="0" smtClean="0"/>
              <a:t>Topic Sentences: Reminder!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GB" dirty="0" smtClean="0"/>
              <a:t>First sentence of any paragraph.</a:t>
            </a:r>
          </a:p>
          <a:p>
            <a:r>
              <a:rPr lang="en-GB" dirty="0" smtClean="0"/>
              <a:t>Informs what the remainder will be about.</a:t>
            </a:r>
          </a:p>
          <a:p>
            <a:r>
              <a:rPr lang="en-GB" dirty="0" smtClean="0"/>
              <a:t>Should contain your Key Point.</a:t>
            </a:r>
          </a:p>
          <a:p>
            <a:r>
              <a:rPr lang="en-GB" dirty="0" smtClean="0"/>
              <a:t>Should be very objective (no opinions or bias).</a:t>
            </a:r>
          </a:p>
          <a:p>
            <a:r>
              <a:rPr lang="en-GB" dirty="0" smtClean="0"/>
              <a:t>For example…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</a:t>
            </a:r>
            <a:r>
              <a:rPr lang="en-GB" sz="3200" b="1" i="1" u="sng" dirty="0" smtClean="0">
                <a:solidFill>
                  <a:srgbClr val="00B050"/>
                </a:solidFill>
              </a:rPr>
              <a:t>Firstly</a:t>
            </a:r>
            <a:r>
              <a:rPr lang="en-GB" sz="3200" b="1" i="1" dirty="0" smtClean="0">
                <a:solidFill>
                  <a:schemeClr val="accent1"/>
                </a:solidFill>
              </a:rPr>
              <a:t>, </a:t>
            </a:r>
            <a:r>
              <a:rPr lang="en-GB" sz="3200" b="1" i="1" u="sng" dirty="0" smtClean="0">
                <a:solidFill>
                  <a:srgbClr val="00B050"/>
                </a:solidFill>
              </a:rPr>
              <a:t>many people assert</a:t>
            </a:r>
            <a:r>
              <a:rPr lang="en-GB" sz="3200" b="1" i="1" dirty="0" smtClean="0">
                <a:solidFill>
                  <a:srgbClr val="00B050"/>
                </a:solidFill>
              </a:rPr>
              <a:t> </a:t>
            </a:r>
            <a:r>
              <a:rPr lang="en-GB" sz="3200" b="1" i="1" dirty="0" smtClean="0">
                <a:solidFill>
                  <a:schemeClr val="accent1"/>
                </a:solidFill>
              </a:rPr>
              <a:t>that celebrities can be very </a:t>
            </a:r>
            <a:r>
              <a:rPr lang="en-GB" sz="3200" b="1" i="1" u="sng" dirty="0" smtClean="0">
                <a:solidFill>
                  <a:srgbClr val="00B050"/>
                </a:solidFill>
              </a:rPr>
              <a:t>positive role models for young people today </a:t>
            </a:r>
            <a:r>
              <a:rPr lang="en-GB" sz="3200" b="1" i="1" dirty="0" smtClean="0">
                <a:solidFill>
                  <a:schemeClr val="accent1"/>
                </a:solidFill>
              </a:rPr>
              <a:t>because of their </a:t>
            </a:r>
            <a:r>
              <a:rPr lang="en-GB" sz="3200" b="1" i="1" u="sng" dirty="0" smtClean="0">
                <a:solidFill>
                  <a:srgbClr val="00B050"/>
                </a:solidFill>
              </a:rPr>
              <a:t>dedicated charity work, like actress Angelina </a:t>
            </a:r>
            <a:r>
              <a:rPr lang="en-GB" sz="3200" b="1" i="1" u="sng" dirty="0" err="1" smtClean="0">
                <a:solidFill>
                  <a:srgbClr val="00B050"/>
                </a:solidFill>
              </a:rPr>
              <a:t>Jolie</a:t>
            </a:r>
            <a:r>
              <a:rPr lang="en-GB" sz="3200" b="1" i="1" dirty="0" smtClean="0">
                <a:solidFill>
                  <a:schemeClr val="accent1"/>
                </a:solidFill>
              </a:rPr>
              <a:t>.”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sz="1800" dirty="0" smtClean="0"/>
              <a:t>Key Point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600" y="3962400"/>
            <a:ext cx="68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962400" y="3886200"/>
            <a:ext cx="68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248400" y="3962400"/>
            <a:ext cx="11430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67000" y="6172200"/>
            <a:ext cx="685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3733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Opener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3657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3429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Link to Question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Body Paragraphs…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Ensure that your </a:t>
            </a:r>
            <a:r>
              <a:rPr lang="en-GB" sz="3200" b="1" u="sng" dirty="0" smtClean="0"/>
              <a:t>vocabulary</a:t>
            </a:r>
            <a:r>
              <a:rPr lang="en-GB" sz="3200" dirty="0" smtClean="0"/>
              <a:t> is interesting – use a thesaurus.</a:t>
            </a:r>
          </a:p>
          <a:p>
            <a:r>
              <a:rPr lang="en-GB" sz="3200" b="1" u="sng" dirty="0" smtClean="0"/>
              <a:t>Introduce your summaries with </a:t>
            </a:r>
            <a:r>
              <a:rPr lang="en-GB" sz="3200" b="1" i="1" u="sng" dirty="0" smtClean="0">
                <a:solidFill>
                  <a:srgbClr val="00B050"/>
                </a:solidFill>
              </a:rPr>
              <a:t>As a result, Consequently, Therefore, etc. </a:t>
            </a:r>
            <a:r>
              <a:rPr lang="en-GB" sz="3200" dirty="0" smtClean="0"/>
              <a:t>Remember, you must summarise and make a link back to the essay question </a:t>
            </a:r>
            <a:r>
              <a:rPr lang="en-GB" sz="3200" u="sng" dirty="0" smtClean="0"/>
              <a:t>at the end of every paragraph.</a:t>
            </a:r>
            <a:r>
              <a:rPr lang="en-GB" sz="3200" dirty="0" smtClean="0"/>
              <a:t> </a:t>
            </a:r>
            <a:endParaRPr lang="en-GB" sz="3200" b="1" i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 You’re Finished? Conclusion…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Begin “</a:t>
            </a:r>
            <a:r>
              <a:rPr lang="en-GB" b="1" i="1" dirty="0" smtClean="0">
                <a:solidFill>
                  <a:schemeClr val="accent1"/>
                </a:solidFill>
              </a:rPr>
              <a:t>To conclude</a:t>
            </a:r>
            <a:r>
              <a:rPr lang="en-GB" dirty="0" smtClean="0"/>
              <a:t>, “ or “</a:t>
            </a:r>
            <a:r>
              <a:rPr lang="en-GB" b="1" i="1" dirty="0" smtClean="0">
                <a:solidFill>
                  <a:schemeClr val="accent1"/>
                </a:solidFill>
              </a:rPr>
              <a:t>In conclusion</a:t>
            </a:r>
            <a:r>
              <a:rPr lang="en-GB" dirty="0" smtClean="0"/>
              <a:t>,”.</a:t>
            </a:r>
          </a:p>
          <a:p>
            <a:r>
              <a:rPr lang="en-GB" dirty="0" smtClean="0"/>
              <a:t>Sum up the controversy.</a:t>
            </a:r>
          </a:p>
          <a:p>
            <a:r>
              <a:rPr lang="en-GB" dirty="0" smtClean="0"/>
              <a:t>Sum up one argument FOR and one AGAINST. </a:t>
            </a:r>
          </a:p>
          <a:p>
            <a:r>
              <a:rPr lang="en-GB" dirty="0" smtClean="0"/>
              <a:t>Then give your own opinion on the subject – you can go either way or you can “sit on the fence”- so long as you justify why you feel this way!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Discursive Writing 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When a </a:t>
            </a:r>
            <a:r>
              <a:rPr lang="en-GB" sz="3200" b="1" u="sng" dirty="0" smtClean="0"/>
              <a:t>controversial</a:t>
            </a:r>
            <a:r>
              <a:rPr lang="en-GB" sz="3200" dirty="0" smtClean="0"/>
              <a:t> topic is explored in an </a:t>
            </a:r>
            <a:r>
              <a:rPr lang="en-GB" sz="3200" b="1" u="sng" dirty="0" smtClean="0"/>
              <a:t>unbiased</a:t>
            </a:r>
            <a:r>
              <a:rPr lang="en-GB" sz="3200" dirty="0" smtClean="0"/>
              <a:t> manner. You must </a:t>
            </a:r>
            <a:r>
              <a:rPr lang="en-GB" sz="3200" b="1" u="sng" dirty="0" smtClean="0"/>
              <a:t>provoke</a:t>
            </a:r>
            <a:r>
              <a:rPr lang="en-GB" sz="3200" dirty="0" smtClean="0"/>
              <a:t> thought in the reader and get them to consider their own opinions based on the points you present.</a:t>
            </a:r>
          </a:p>
          <a:p>
            <a:r>
              <a:rPr lang="en-GB" sz="3200" dirty="0" smtClean="0"/>
              <a:t>You must examine the arguments </a:t>
            </a:r>
            <a:r>
              <a:rPr lang="en-GB" sz="3200" b="1" u="sng" dirty="0" smtClean="0"/>
              <a:t>FOR</a:t>
            </a:r>
            <a:r>
              <a:rPr lang="en-GB" sz="3200" dirty="0" smtClean="0"/>
              <a:t> and the arguments </a:t>
            </a:r>
            <a:r>
              <a:rPr lang="en-GB" sz="3200" b="1" u="sng" dirty="0" smtClean="0"/>
              <a:t>AGAINST</a:t>
            </a:r>
            <a:r>
              <a:rPr lang="en-GB" sz="3200" dirty="0" smtClean="0"/>
              <a:t> in </a:t>
            </a:r>
            <a:r>
              <a:rPr lang="en-GB" sz="3200" b="1" u="sng" dirty="0" smtClean="0"/>
              <a:t>equal</a:t>
            </a:r>
            <a:r>
              <a:rPr lang="en-GB" sz="3200" dirty="0" smtClean="0"/>
              <a:t> </a:t>
            </a:r>
            <a:r>
              <a:rPr lang="en-GB" sz="3200" b="1" u="sng" dirty="0" smtClean="0"/>
              <a:t>weighting</a:t>
            </a:r>
            <a:r>
              <a:rPr lang="en-GB" sz="3200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Discursive Vocabulary: Copy!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u="sng" dirty="0" smtClean="0"/>
              <a:t>Controversial</a:t>
            </a:r>
            <a:r>
              <a:rPr lang="en-GB" sz="2800" dirty="0" smtClean="0"/>
              <a:t>: a topic which sparks debate – people feel very strongly about it, either way.</a:t>
            </a:r>
          </a:p>
          <a:p>
            <a:r>
              <a:rPr lang="en-GB" sz="2800" b="1" u="sng" dirty="0" smtClean="0"/>
              <a:t>Unbiased</a:t>
            </a:r>
            <a:r>
              <a:rPr lang="en-GB" sz="2800" dirty="0" smtClean="0"/>
              <a:t>: balanced and impartial; your personal opinion must not come through in your writing.</a:t>
            </a:r>
          </a:p>
          <a:p>
            <a:r>
              <a:rPr lang="en-GB" sz="2800" b="1" u="sng" dirty="0" smtClean="0"/>
              <a:t>Provoke</a:t>
            </a:r>
            <a:r>
              <a:rPr lang="en-GB" sz="2800" dirty="0" smtClean="0"/>
              <a:t>: to rouse thought or opinion in the reader. Your job is to challenge their pre-existing beliefs!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box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715143"/>
            <a:ext cx="2142857" cy="21428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that Affect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Create a list of controversial topics that have for and against arguments in your groups.</a:t>
            </a:r>
          </a:p>
          <a:p>
            <a:r>
              <a:rPr lang="en-GB" sz="2800" dirty="0" smtClean="0"/>
              <a:t>The most effective discursive essays are written convincingly because they affect the writer personally – consider this when compiling your list.</a:t>
            </a:r>
          </a:p>
          <a:p>
            <a:endParaRPr lang="en-GB" sz="2800" dirty="0" smtClean="0"/>
          </a:p>
          <a:p>
            <a:endParaRPr lang="en-GB" dirty="0"/>
          </a:p>
        </p:txBody>
      </p:sp>
      <p:pic>
        <p:nvPicPr>
          <p:cNvPr id="4" name="Picture 3" descr="fing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57199"/>
            <a:ext cx="1600200" cy="155019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Topic…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i="1" dirty="0" smtClean="0"/>
              <a:t>Can Celebrities Be Considered Good Role Models to Young People in Today’s Society?</a:t>
            </a:r>
            <a:endParaRPr lang="en-GB" sz="6000" i="1" dirty="0"/>
          </a:p>
        </p:txBody>
      </p:sp>
      <p:pic>
        <p:nvPicPr>
          <p:cNvPr id="4" name="Picture 3" descr="question mar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9144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Responses…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Yes? Why? Examples?</a:t>
            </a:r>
          </a:p>
          <a:p>
            <a:r>
              <a:rPr lang="en-GB" sz="3600" dirty="0" smtClean="0"/>
              <a:t>No? Why? Examples?</a:t>
            </a:r>
          </a:p>
          <a:p>
            <a:r>
              <a:rPr lang="en-GB" sz="3600" dirty="0" smtClean="0"/>
              <a:t>Plan in your groups on flip chart paper.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3962400"/>
          <a:ext cx="5181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YES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NO</a:t>
                      </a:r>
                      <a:endParaRPr lang="en-GB" sz="3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Discursive Essay Consists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An introduction</a:t>
            </a:r>
          </a:p>
          <a:p>
            <a:r>
              <a:rPr lang="en-GB" sz="3600" dirty="0" smtClean="0"/>
              <a:t>6 </a:t>
            </a:r>
            <a:r>
              <a:rPr lang="en-GB" sz="3600" u="sng" dirty="0" smtClean="0">
                <a:solidFill>
                  <a:srgbClr val="00B050"/>
                </a:solidFill>
              </a:rPr>
              <a:t>key </a:t>
            </a:r>
            <a:r>
              <a:rPr lang="en-GB" sz="3600" dirty="0" smtClean="0"/>
              <a:t>paragraphs (3 FOR and 3 AGAINST)</a:t>
            </a:r>
          </a:p>
          <a:p>
            <a:r>
              <a:rPr lang="en-GB" sz="3600" dirty="0" smtClean="0"/>
              <a:t>A conclusion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(KP)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 </a:t>
            </a:r>
            <a:r>
              <a:rPr lang="en-GB" sz="4000" b="1" u="sng" dirty="0" smtClean="0">
                <a:solidFill>
                  <a:srgbClr val="00B050"/>
                </a:solidFill>
              </a:rPr>
              <a:t>key point </a:t>
            </a:r>
            <a:r>
              <a:rPr lang="en-GB" sz="4000" dirty="0" smtClean="0"/>
              <a:t>is the main point / idea of the paragraph. It is important to make the key point within the </a:t>
            </a:r>
            <a:r>
              <a:rPr lang="en-GB" sz="4000" b="1" u="sng" dirty="0" smtClean="0">
                <a:solidFill>
                  <a:srgbClr val="00B050"/>
                </a:solidFill>
              </a:rPr>
              <a:t>topic sentence </a:t>
            </a:r>
            <a:r>
              <a:rPr lang="en-GB" sz="4000" dirty="0" smtClean="0"/>
              <a:t>of the paragraph. </a:t>
            </a:r>
            <a:endParaRPr lang="en-GB" sz="4000" dirty="0"/>
          </a:p>
        </p:txBody>
      </p:sp>
      <p:pic>
        <p:nvPicPr>
          <p:cNvPr id="4" name="Picture 3" descr="key poin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876800"/>
            <a:ext cx="1371600" cy="170078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Detail (SD)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This is the </a:t>
            </a:r>
            <a:r>
              <a:rPr lang="en-GB" sz="3600" b="1" u="sng" dirty="0" smtClean="0">
                <a:solidFill>
                  <a:srgbClr val="00B050"/>
                </a:solidFill>
              </a:rPr>
              <a:t>remainder</a:t>
            </a:r>
            <a:r>
              <a:rPr lang="en-GB" sz="3600" dirty="0" smtClean="0"/>
              <a:t> of the paragraph – the </a:t>
            </a:r>
            <a:r>
              <a:rPr lang="en-GB" sz="3600" b="1" u="sng" dirty="0" smtClean="0">
                <a:solidFill>
                  <a:srgbClr val="00B050"/>
                </a:solidFill>
              </a:rPr>
              <a:t>evidence / explanation</a:t>
            </a:r>
            <a:r>
              <a:rPr lang="en-GB" sz="3600" dirty="0" smtClean="0"/>
              <a:t> of the key point. It should contain </a:t>
            </a:r>
            <a:r>
              <a:rPr lang="en-GB" sz="3600" b="1" u="sng" dirty="0" smtClean="0">
                <a:solidFill>
                  <a:srgbClr val="00B050"/>
                </a:solidFill>
              </a:rPr>
              <a:t>statistics / quotations / researched facts.</a:t>
            </a:r>
          </a:p>
          <a:p>
            <a:r>
              <a:rPr lang="en-GB" sz="3600" dirty="0" smtClean="0"/>
              <a:t>You should also make a </a:t>
            </a:r>
            <a:r>
              <a:rPr lang="en-GB" sz="3600" b="1" u="sng" dirty="0" smtClean="0">
                <a:solidFill>
                  <a:srgbClr val="00B050"/>
                </a:solidFill>
              </a:rPr>
              <a:t>quick summary </a:t>
            </a:r>
            <a:r>
              <a:rPr lang="en-GB" sz="3600" dirty="0" smtClean="0"/>
              <a:t>in relation to the overall question at the </a:t>
            </a:r>
            <a:r>
              <a:rPr lang="en-GB" sz="3600" b="1" u="sng" dirty="0" smtClean="0">
                <a:solidFill>
                  <a:srgbClr val="00B050"/>
                </a:solidFill>
              </a:rPr>
              <a:t>end of each paragraph (</a:t>
            </a:r>
            <a:r>
              <a:rPr lang="en-GB" sz="3600" dirty="0" smtClean="0"/>
              <a:t>could be a </a:t>
            </a:r>
            <a:r>
              <a:rPr lang="en-GB" sz="3600" b="1" u="sng" dirty="0" smtClean="0">
                <a:solidFill>
                  <a:srgbClr val="00B050"/>
                </a:solidFill>
              </a:rPr>
              <a:t>rhetorical question, </a:t>
            </a:r>
            <a:r>
              <a:rPr lang="en-GB" sz="3600" dirty="0" smtClean="0"/>
              <a:t>getting the reader to reconsider their thoughts</a:t>
            </a:r>
            <a:r>
              <a:rPr lang="en-GB" sz="3600" b="1" u="sng" dirty="0" smtClean="0">
                <a:solidFill>
                  <a:srgbClr val="00B050"/>
                </a:solidFill>
              </a:rPr>
              <a:t>)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pic>
        <p:nvPicPr>
          <p:cNvPr id="4" name="Picture 3" descr="mag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533400"/>
            <a:ext cx="1452428" cy="14524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898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Discursive Writing: How to Do it Well!</vt:lpstr>
      <vt:lpstr>Discursive Writing is:</vt:lpstr>
      <vt:lpstr>Discursive Vocabulary: Copy!</vt:lpstr>
      <vt:lpstr>Topics that Affect YOU!</vt:lpstr>
      <vt:lpstr>Your Topic…</vt:lpstr>
      <vt:lpstr>Initial Responses…</vt:lpstr>
      <vt:lpstr>A Discursive Essay Consists of…</vt:lpstr>
      <vt:lpstr>Key Points (KP) </vt:lpstr>
      <vt:lpstr>Supporting Detail (SD)</vt:lpstr>
      <vt:lpstr>Sooooo…</vt:lpstr>
      <vt:lpstr>Now You Know!</vt:lpstr>
      <vt:lpstr>Writing an Introduction</vt:lpstr>
      <vt:lpstr>PowerPoint Presentation</vt:lpstr>
      <vt:lpstr>Middle Paragraphs:</vt:lpstr>
      <vt:lpstr>Topic Sentences: Reminder!</vt:lpstr>
      <vt:lpstr>Main Body Paragraphs…</vt:lpstr>
      <vt:lpstr>Think You’re Finished? Conclusion…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Discursive Writing: How to Do it Well!</dc:title>
  <dc:creator>M Stewart</dc:creator>
  <cp:lastModifiedBy>Rosina</cp:lastModifiedBy>
  <cp:revision>82</cp:revision>
  <dcterms:created xsi:type="dcterms:W3CDTF">2006-08-16T00:00:00Z</dcterms:created>
  <dcterms:modified xsi:type="dcterms:W3CDTF">2016-07-14T15:07:50Z</dcterms:modified>
</cp:coreProperties>
</file>