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4" r:id="rId2"/>
    <p:sldId id="256" r:id="rId3"/>
    <p:sldId id="259" r:id="rId4"/>
    <p:sldId id="260" r:id="rId5"/>
    <p:sldId id="293" r:id="rId6"/>
    <p:sldId id="265" r:id="rId7"/>
    <p:sldId id="257" r:id="rId8"/>
    <p:sldId id="258" r:id="rId9"/>
    <p:sldId id="266" r:id="rId10"/>
    <p:sldId id="267" r:id="rId11"/>
    <p:sldId id="271" r:id="rId12"/>
    <p:sldId id="261" r:id="rId13"/>
    <p:sldId id="268" r:id="rId14"/>
    <p:sldId id="269" r:id="rId15"/>
    <p:sldId id="270" r:id="rId16"/>
    <p:sldId id="264" r:id="rId17"/>
    <p:sldId id="276" r:id="rId18"/>
    <p:sldId id="277" r:id="rId19"/>
    <p:sldId id="278" r:id="rId20"/>
    <p:sldId id="280" r:id="rId21"/>
    <p:sldId id="281" r:id="rId22"/>
    <p:sldId id="282" r:id="rId23"/>
    <p:sldId id="283" r:id="rId24"/>
    <p:sldId id="284" r:id="rId25"/>
    <p:sldId id="285" r:id="rId26"/>
    <p:sldId id="286" r:id="rId27"/>
    <p:sldId id="287" r:id="rId28"/>
    <p:sldId id="288" r:id="rId29"/>
    <p:sldId id="291" r:id="rId30"/>
    <p:sldId id="292"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91" d="100"/>
          <a:sy n="91" d="100"/>
        </p:scale>
        <p:origin x="-145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8A484E3-1AEC-49F9-9993-F218D4168FE7}" type="datetimeFigureOut">
              <a:rPr lang="en-GB" smtClean="0"/>
              <a:pPr/>
              <a:t>04/06/2014</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9FECA1-85A0-42AB-A002-E505127B41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A484E3-1AEC-49F9-9993-F218D4168FE7}" type="datetimeFigureOut">
              <a:rPr lang="en-GB" smtClean="0"/>
              <a:pPr/>
              <a:t>04/06/2014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69FECA1-85A0-42AB-A002-E505127B41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8A484E3-1AEC-49F9-9993-F218D4168FE7}" type="datetimeFigureOut">
              <a:rPr lang="en-GB" smtClean="0"/>
              <a:pPr/>
              <a:t>04/06/2014</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9FECA1-85A0-42AB-A002-E505127B412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A484E3-1AEC-49F9-9993-F218D4168FE7}" type="datetimeFigureOut">
              <a:rPr lang="en-GB" smtClean="0"/>
              <a:pPr/>
              <a:t>04/06/2014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B69FECA1-85A0-42AB-A002-E505127B412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8A484E3-1AEC-49F9-9993-F218D4168FE7}" type="datetimeFigureOut">
              <a:rPr lang="en-GB" smtClean="0"/>
              <a:pPr/>
              <a:t>04/06/2014</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9FECA1-85A0-42AB-A002-E505127B412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A484E3-1AEC-49F9-9993-F218D4168FE7}" type="datetimeFigureOut">
              <a:rPr lang="en-GB" smtClean="0"/>
              <a:pPr/>
              <a:t>04/06/2014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69FECA1-85A0-42AB-A002-E505127B412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A484E3-1AEC-49F9-9993-F218D4168FE7}" type="datetimeFigureOut">
              <a:rPr lang="en-GB" smtClean="0"/>
              <a:pPr/>
              <a:t>04/06/2014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B69FECA1-85A0-42AB-A002-E505127B412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A484E3-1AEC-49F9-9993-F218D4168FE7}" type="datetimeFigureOut">
              <a:rPr lang="en-GB" smtClean="0"/>
              <a:pPr/>
              <a:t>04/06/2014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B69FECA1-85A0-42AB-A002-E505127B412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48A484E3-1AEC-49F9-9993-F218D4168FE7}" type="datetimeFigureOut">
              <a:rPr lang="en-GB" smtClean="0"/>
              <a:pPr/>
              <a:t>04/06/2014</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B69FECA1-85A0-42AB-A002-E505127B41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A484E3-1AEC-49F9-9993-F218D4168FE7}" type="datetimeFigureOut">
              <a:rPr lang="en-GB" smtClean="0"/>
              <a:pPr/>
              <a:t>04/06/2014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69FECA1-85A0-42AB-A002-E505127B412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8A484E3-1AEC-49F9-9993-F218D4168FE7}" type="datetimeFigureOut">
              <a:rPr lang="en-GB" smtClean="0"/>
              <a:pPr/>
              <a:t>04/06/2014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B69FECA1-85A0-42AB-A002-E505127B4126}" type="slidenum">
              <a:rPr lang="en-GB" smtClean="0"/>
              <a:pPr/>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8A484E3-1AEC-49F9-9993-F218D4168FE7}" type="datetimeFigureOut">
              <a:rPr lang="en-GB" smtClean="0"/>
              <a:pPr/>
              <a:t>04/06/2014</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9FECA1-85A0-42AB-A002-E505127B412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3.bp.blogspot.com/_bHyIwVoM4S0/S6uJAOpZtzI/AAAAAAAAAA4/ZYHDnGOWAWA/s1600/_PerfectAttendance%5b1%5d.jp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zLYECIjmnQ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i="1" dirty="0"/>
              <a:t>Welcome to Senior </a:t>
            </a:r>
            <a:r>
              <a:rPr lang="en-GB" b="1" i="1" dirty="0" smtClean="0"/>
              <a:t>School</a:t>
            </a:r>
            <a:br>
              <a:rPr lang="en-GB" b="1" i="1" dirty="0" smtClean="0"/>
            </a:br>
            <a:r>
              <a:rPr lang="en-GB" dirty="0"/>
              <a:t/>
            </a:r>
            <a:br>
              <a:rPr lang="en-GB" dirty="0"/>
            </a:br>
            <a:endParaRPr lang="en-GB" dirty="0"/>
          </a:p>
        </p:txBody>
      </p:sp>
      <p:pic>
        <p:nvPicPr>
          <p:cNvPr id="5" name="Picture 4" descr="images.jpg"/>
          <p:cNvPicPr>
            <a:picLocks noChangeAspect="1"/>
          </p:cNvPicPr>
          <p:nvPr/>
        </p:nvPicPr>
        <p:blipFill>
          <a:blip r:embed="rId2"/>
          <a:stretch>
            <a:fillRect/>
          </a:stretch>
        </p:blipFill>
        <p:spPr>
          <a:xfrm>
            <a:off x="1547664" y="2924944"/>
            <a:ext cx="5816095" cy="32570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Passage 2 will have </a:t>
            </a:r>
            <a:r>
              <a:rPr lang="en-GB" b="1" dirty="0" smtClean="0"/>
              <a:t>NO QUESTIONS</a:t>
            </a:r>
          </a:p>
          <a:p>
            <a:endParaRPr lang="en-GB" dirty="0" smtClean="0"/>
          </a:p>
          <a:p>
            <a:r>
              <a:rPr lang="en-GB" dirty="0" smtClean="0"/>
              <a:t>There will be a question worth </a:t>
            </a:r>
            <a:r>
              <a:rPr lang="en-GB" b="1" dirty="0" smtClean="0"/>
              <a:t>5 marks </a:t>
            </a:r>
            <a:r>
              <a:rPr lang="en-GB" dirty="0" smtClean="0"/>
              <a:t>in which you must compare how much passage 1 and passage 2 agree or disagree</a:t>
            </a:r>
          </a:p>
          <a:p>
            <a:endParaRPr lang="en-GB" dirty="0" smtClean="0"/>
          </a:p>
          <a:p>
            <a:r>
              <a:rPr lang="en-GB" dirty="0" smtClean="0"/>
              <a:t>This gives a total of </a:t>
            </a:r>
            <a:r>
              <a:rPr lang="en-GB" b="1" dirty="0" smtClean="0"/>
              <a:t>30 marks</a:t>
            </a: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Critical Reading </a:t>
            </a:r>
            <a:r>
              <a:rPr lang="en-GB" dirty="0" smtClean="0"/>
              <a:t>(90 </a:t>
            </a:r>
            <a:r>
              <a:rPr lang="en-GB" dirty="0" err="1" smtClean="0"/>
              <a:t>mins</a:t>
            </a:r>
            <a:r>
              <a:rPr lang="en-GB" dirty="0" smtClean="0"/>
              <a:t>)</a:t>
            </a:r>
            <a:endParaRPr lang="en-GB" dirty="0"/>
          </a:p>
        </p:txBody>
      </p:sp>
      <p:sp>
        <p:nvSpPr>
          <p:cNvPr id="3" name="Content Placeholder 2"/>
          <p:cNvSpPr>
            <a:spLocks noGrp="1"/>
          </p:cNvSpPr>
          <p:nvPr>
            <p:ph idx="1"/>
          </p:nvPr>
        </p:nvSpPr>
        <p:spPr/>
        <p:txBody>
          <a:bodyPr/>
          <a:lstStyle/>
          <a:p>
            <a:r>
              <a:rPr lang="en-GB" dirty="0" smtClean="0"/>
              <a:t>There are 2 parts to this paper:</a:t>
            </a:r>
          </a:p>
          <a:p>
            <a:pPr lvl="1"/>
            <a:r>
              <a:rPr lang="en-GB" dirty="0" smtClean="0"/>
              <a:t>Part 1 Textual Analysis of a Scottish Text (studied in class)</a:t>
            </a:r>
          </a:p>
          <a:p>
            <a:pPr lvl="2"/>
            <a:r>
              <a:rPr lang="en-GB" dirty="0" smtClean="0"/>
              <a:t>20 marks: 10 marks on given poem/excerpt + 10 marker</a:t>
            </a:r>
          </a:p>
          <a:p>
            <a:pPr lvl="2">
              <a:buNone/>
            </a:pPr>
            <a:endParaRPr lang="en-GB" dirty="0" smtClean="0"/>
          </a:p>
          <a:p>
            <a:pPr lvl="1"/>
            <a:r>
              <a:rPr lang="en-GB" dirty="0" smtClean="0"/>
              <a:t>Part 2  1X Critical Essay on your choice of genre (Drama, Prose Fiction, Prose Non Fiction, Poetry, Film &amp; TV, (Language)</a:t>
            </a:r>
          </a:p>
          <a:p>
            <a:pPr lvl="2"/>
            <a:r>
              <a:rPr lang="en-GB" dirty="0" smtClean="0"/>
              <a:t>20 marks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INTERNAL ASSESSMENT </a:t>
            </a:r>
            <a:r>
              <a:rPr lang="en-GB" sz="2800" dirty="0" smtClean="0"/>
              <a:t>(Unit Assessments)</a:t>
            </a:r>
            <a:endParaRPr lang="en-GB" sz="2800" dirty="0"/>
          </a:p>
        </p:txBody>
      </p:sp>
      <p:sp>
        <p:nvSpPr>
          <p:cNvPr id="3" name="Content Placeholder 2"/>
          <p:cNvSpPr>
            <a:spLocks noGrp="1"/>
          </p:cNvSpPr>
          <p:nvPr>
            <p:ph sz="half" idx="1"/>
          </p:nvPr>
        </p:nvSpPr>
        <p:spPr/>
        <p:txBody>
          <a:bodyPr>
            <a:normAutofit fontScale="85000" lnSpcReduction="20000"/>
          </a:bodyPr>
          <a:lstStyle/>
          <a:p>
            <a:r>
              <a:rPr lang="en-GB" dirty="0" smtClean="0"/>
              <a:t>In order to ensure that you are working at the required standard to sit the exam you will also complete a series of internally assessed units:</a:t>
            </a:r>
          </a:p>
          <a:p>
            <a:r>
              <a:rPr lang="en-GB" dirty="0" smtClean="0"/>
              <a:t>WRITING </a:t>
            </a:r>
          </a:p>
          <a:p>
            <a:r>
              <a:rPr lang="en-GB" dirty="0" smtClean="0"/>
              <a:t>CLOSE READING/TEXTUAL ANALYSIS</a:t>
            </a:r>
          </a:p>
          <a:p>
            <a:r>
              <a:rPr lang="en-GB" dirty="0" smtClean="0"/>
              <a:t>TALKING &amp; LISTENING</a:t>
            </a:r>
            <a:br>
              <a:rPr lang="en-GB" dirty="0" smtClean="0"/>
            </a:br>
            <a:endParaRPr lang="en-GB" dirty="0" smtClean="0"/>
          </a:p>
          <a:p>
            <a:endParaRPr lang="en-GB" dirty="0" smtClean="0"/>
          </a:p>
        </p:txBody>
      </p:sp>
      <p:pic>
        <p:nvPicPr>
          <p:cNvPr id="5" name="il_fi" descr="http://togalearning.files.wordpress.com/2011/05/shutterstock_75143053.jpg"/>
          <p:cNvPicPr>
            <a:picLocks noGrp="1"/>
          </p:cNvPicPr>
          <p:nvPr>
            <p:ph sz="half" idx="2"/>
          </p:nvPr>
        </p:nvPicPr>
        <p:blipFill>
          <a:blip r:embed="rId2"/>
          <a:srcRect/>
          <a:stretch>
            <a:fillRect/>
          </a:stretch>
        </p:blipFill>
        <p:spPr bwMode="auto">
          <a:xfrm>
            <a:off x="4499992" y="1628800"/>
            <a:ext cx="4320480"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Writing Unit Assessment </a:t>
            </a:r>
            <a:r>
              <a:rPr lang="en-GB" dirty="0" smtClean="0"/>
              <a:t>(UA)</a:t>
            </a:r>
            <a:endParaRPr lang="en-GB" dirty="0"/>
          </a:p>
        </p:txBody>
      </p:sp>
      <p:sp>
        <p:nvSpPr>
          <p:cNvPr id="3" name="Content Placeholder 2"/>
          <p:cNvSpPr>
            <a:spLocks noGrp="1"/>
          </p:cNvSpPr>
          <p:nvPr>
            <p:ph sz="half" idx="1"/>
          </p:nvPr>
        </p:nvSpPr>
        <p:spPr/>
        <p:txBody>
          <a:bodyPr>
            <a:normAutofit fontScale="92500"/>
          </a:bodyPr>
          <a:lstStyle/>
          <a:p>
            <a:r>
              <a:rPr lang="en-GB" sz="2400" dirty="0" smtClean="0"/>
              <a:t>The writing assessment is part of the CP element</a:t>
            </a:r>
          </a:p>
          <a:p>
            <a:r>
              <a:rPr lang="en-GB" sz="2400" dirty="0" smtClean="0"/>
              <a:t>It will be a </a:t>
            </a:r>
            <a:r>
              <a:rPr lang="en-GB" sz="2400" b="1" dirty="0" smtClean="0"/>
              <a:t>DISCURSIVE </a:t>
            </a:r>
            <a:r>
              <a:rPr lang="en-GB" sz="2400" dirty="0" smtClean="0"/>
              <a:t>piece and  may be a topic that is set for the whole class or a topic chosen by the student</a:t>
            </a:r>
          </a:p>
          <a:p>
            <a:r>
              <a:rPr lang="en-GB" sz="2400" dirty="0" smtClean="0"/>
              <a:t>This could be an early draft of your Folio piece</a:t>
            </a:r>
          </a:p>
          <a:p>
            <a:r>
              <a:rPr lang="en-GB" sz="2400" dirty="0" smtClean="0"/>
              <a:t>This is assessed </a:t>
            </a:r>
            <a:r>
              <a:rPr lang="en-GB" sz="2400" b="1" dirty="0" smtClean="0"/>
              <a:t>Pass/Fail</a:t>
            </a:r>
            <a:endParaRPr lang="en-GB" sz="2400" b="1" dirty="0"/>
          </a:p>
        </p:txBody>
      </p:sp>
      <p:pic>
        <p:nvPicPr>
          <p:cNvPr id="5" name="Content Placeholder 4" descr="discursive.jpg"/>
          <p:cNvPicPr>
            <a:picLocks noGrp="1" noChangeAspect="1"/>
          </p:cNvPicPr>
          <p:nvPr>
            <p:ph sz="half" idx="2"/>
          </p:nvPr>
        </p:nvPicPr>
        <p:blipFill>
          <a:blip r:embed="rId2"/>
          <a:stretch>
            <a:fillRect/>
          </a:stretch>
        </p:blipFill>
        <p:spPr>
          <a:xfrm>
            <a:off x="4605108" y="2191966"/>
            <a:ext cx="4526192" cy="253317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Reading for Understanding UA</a:t>
            </a:r>
            <a:endParaRPr lang="en-GB" b="1" dirty="0"/>
          </a:p>
        </p:txBody>
      </p:sp>
      <p:sp>
        <p:nvSpPr>
          <p:cNvPr id="3" name="Content Placeholder 2"/>
          <p:cNvSpPr>
            <a:spLocks noGrp="1"/>
          </p:cNvSpPr>
          <p:nvPr>
            <p:ph idx="1"/>
          </p:nvPr>
        </p:nvSpPr>
        <p:spPr/>
        <p:txBody>
          <a:bodyPr/>
          <a:lstStyle/>
          <a:p>
            <a:r>
              <a:rPr lang="en-GB" dirty="0" smtClean="0"/>
              <a:t>This may be a piece of unseen prose, drama, poetry or film</a:t>
            </a:r>
          </a:p>
          <a:p>
            <a:r>
              <a:rPr lang="en-GB" dirty="0" smtClean="0"/>
              <a:t>It can be adapted from one of the Scottish Texts (if not already studied in N5)</a:t>
            </a:r>
          </a:p>
          <a:p>
            <a:r>
              <a:rPr lang="en-GB" dirty="0" smtClean="0"/>
              <a:t>It could be an excerpt from a text to be studied during the session</a:t>
            </a:r>
          </a:p>
          <a:p>
            <a:r>
              <a:rPr lang="en-GB" dirty="0" smtClean="0"/>
              <a:t>It could be a poem that will be studied later in the session</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The questions will be typical of Textual Analysis exercises and will assess:</a:t>
            </a:r>
          </a:p>
          <a:p>
            <a:pPr>
              <a:buFont typeface="Wingdings" pitchFamily="2" charset="2"/>
              <a:buChar char="ü"/>
            </a:pPr>
            <a:r>
              <a:rPr lang="en-GB" dirty="0" smtClean="0"/>
              <a:t>UNDERSTANDING</a:t>
            </a:r>
          </a:p>
          <a:p>
            <a:pPr>
              <a:buFont typeface="Wingdings" pitchFamily="2" charset="2"/>
              <a:buChar char="ü"/>
            </a:pPr>
            <a:r>
              <a:rPr lang="en-GB" dirty="0" smtClean="0"/>
              <a:t>ANALYSIS</a:t>
            </a:r>
          </a:p>
          <a:p>
            <a:pPr>
              <a:buFont typeface="Wingdings" pitchFamily="2" charset="2"/>
              <a:buChar char="ü"/>
            </a:pPr>
            <a:r>
              <a:rPr lang="en-GB" dirty="0" smtClean="0"/>
              <a:t>EVALUATION</a:t>
            </a:r>
          </a:p>
          <a:p>
            <a:pPr>
              <a:buNone/>
            </a:pPr>
            <a:r>
              <a:rPr lang="en-GB" dirty="0" smtClean="0"/>
              <a:t>The assessment will be worth 30 marks with 15/30 as the PASS mark</a:t>
            </a:r>
          </a:p>
          <a:p>
            <a:pPr>
              <a:buNone/>
            </a:pPr>
            <a:r>
              <a:rPr lang="en-GB" dirty="0" err="1" smtClean="0"/>
              <a:t>Resit</a:t>
            </a:r>
            <a:r>
              <a:rPr lang="en-GB" dirty="0" smtClean="0"/>
              <a:t> will consist of re-answering areas of weakness (</a:t>
            </a:r>
            <a:r>
              <a:rPr lang="en-GB" dirty="0" err="1" smtClean="0"/>
              <a:t>eg</a:t>
            </a:r>
            <a:r>
              <a:rPr lang="en-GB" dirty="0" smtClean="0"/>
              <a:t> Imagery, Word Choice…)</a:t>
            </a:r>
          </a:p>
          <a:p>
            <a:pPr>
              <a:buFont typeface="Wingdings" pitchFamily="2" charset="2"/>
              <a:buChar char="ü"/>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To succeed?</a:t>
            </a:r>
            <a:endParaRPr lang="en-GB" b="1" dirty="0"/>
          </a:p>
        </p:txBody>
      </p:sp>
      <p:sp>
        <p:nvSpPr>
          <p:cNvPr id="3" name="Content Placeholder 2"/>
          <p:cNvSpPr>
            <a:spLocks noGrp="1"/>
          </p:cNvSpPr>
          <p:nvPr>
            <p:ph sz="half" idx="1"/>
          </p:nvPr>
        </p:nvSpPr>
        <p:spPr/>
        <p:txBody>
          <a:bodyPr>
            <a:normAutofit lnSpcReduction="10000"/>
          </a:bodyPr>
          <a:lstStyle/>
          <a:p>
            <a:r>
              <a:rPr lang="en-GB" dirty="0" smtClean="0"/>
              <a:t>100% attendance</a:t>
            </a:r>
          </a:p>
          <a:p>
            <a:r>
              <a:rPr lang="en-GB" dirty="0" smtClean="0"/>
              <a:t>Try to keep deadlines</a:t>
            </a:r>
          </a:p>
          <a:p>
            <a:r>
              <a:rPr lang="en-GB" dirty="0" smtClean="0"/>
              <a:t>Use your planner effectively</a:t>
            </a:r>
          </a:p>
          <a:p>
            <a:r>
              <a:rPr lang="en-GB" dirty="0" smtClean="0"/>
              <a:t>Juggle your other subjects</a:t>
            </a:r>
          </a:p>
          <a:p>
            <a:r>
              <a:rPr lang="en-GB" dirty="0" smtClean="0"/>
              <a:t>Aim to complete 4-6 hours of home study per week</a:t>
            </a:r>
          </a:p>
          <a:p>
            <a:endParaRPr lang="en-GB" dirty="0"/>
          </a:p>
        </p:txBody>
      </p:sp>
      <p:pic>
        <p:nvPicPr>
          <p:cNvPr id="5" name="Content Placeholder 4" descr="8-Steps-to-Global-Business-Success-Powered-by-Social-Media.jpg"/>
          <p:cNvPicPr>
            <a:picLocks noGrp="1" noChangeAspect="1"/>
          </p:cNvPicPr>
          <p:nvPr>
            <p:ph sz="half" idx="2"/>
          </p:nvPr>
        </p:nvPicPr>
        <p:blipFill>
          <a:blip r:embed="rId2" cstate="print"/>
          <a:stretch>
            <a:fillRect/>
          </a:stretch>
        </p:blipFill>
        <p:spPr>
          <a:xfrm>
            <a:off x="4178300" y="2619068"/>
            <a:ext cx="3521075" cy="248822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i="1" dirty="0" smtClean="0"/>
          </a:p>
          <a:p>
            <a:endParaRPr lang="en-GB" i="1" dirty="0" smtClean="0"/>
          </a:p>
          <a:p>
            <a:r>
              <a:rPr lang="en-GB" i="1" dirty="0" smtClean="0"/>
              <a:t>In order to get the most out of your Senior </a:t>
            </a:r>
            <a:r>
              <a:rPr lang="en-GB" i="1" dirty="0" smtClean="0"/>
              <a:t>course </a:t>
            </a:r>
            <a:r>
              <a:rPr lang="en-GB" i="1" dirty="0" smtClean="0"/>
              <a:t>you must be well-prepared and willing to give 100% in effort.</a:t>
            </a:r>
            <a:endParaRPr lang="en-GB" dirty="0" smtClean="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In addition you MUST…</a:t>
            </a:r>
            <a:r>
              <a:rPr lang="en-GB" dirty="0"/>
              <a:t/>
            </a:r>
            <a:br>
              <a:rPr lang="en-GB" dirty="0"/>
            </a:br>
            <a:endParaRPr lang="en-GB" dirty="0"/>
          </a:p>
        </p:txBody>
      </p:sp>
      <p:sp>
        <p:nvSpPr>
          <p:cNvPr id="4" name="Content Placeholder 3"/>
          <p:cNvSpPr>
            <a:spLocks noGrp="1"/>
          </p:cNvSpPr>
          <p:nvPr>
            <p:ph sz="half" idx="1"/>
          </p:nvPr>
        </p:nvSpPr>
        <p:spPr/>
        <p:txBody>
          <a:bodyPr/>
          <a:lstStyle/>
          <a:p>
            <a:pPr lvl="0"/>
            <a:endParaRPr lang="en-GB" dirty="0" smtClean="0">
              <a:hlinkClick r:id="rId2"/>
            </a:endParaRPr>
          </a:p>
          <a:p>
            <a:pPr lvl="0">
              <a:buNone/>
            </a:pPr>
            <a:endParaRPr lang="en-GB" dirty="0" smtClean="0">
              <a:hlinkClick r:id="rId2"/>
            </a:endParaRPr>
          </a:p>
          <a:p>
            <a:pPr lvl="0">
              <a:buNone/>
            </a:pPr>
            <a:r>
              <a:rPr lang="en-GB" dirty="0" smtClean="0">
                <a:hlinkClick r:id="rId2"/>
              </a:rPr>
              <a:t> </a:t>
            </a:r>
            <a:r>
              <a:rPr lang="en-GB" i="1" dirty="0"/>
              <a:t>1/ Aim for 100% attendance</a:t>
            </a:r>
            <a:endParaRPr lang="en-GB" dirty="0"/>
          </a:p>
          <a:p>
            <a:endParaRPr lang="en-GB" dirty="0"/>
          </a:p>
        </p:txBody>
      </p:sp>
      <p:pic>
        <p:nvPicPr>
          <p:cNvPr id="7" name="Content Placeholder 6" descr="images.jpg"/>
          <p:cNvPicPr>
            <a:picLocks noGrp="1" noChangeAspect="1"/>
          </p:cNvPicPr>
          <p:nvPr>
            <p:ph sz="half" idx="2"/>
          </p:nvPr>
        </p:nvPicPr>
        <p:blipFill>
          <a:blip r:embed="rId3" cstate="print"/>
          <a:stretch>
            <a:fillRect/>
          </a:stretch>
        </p:blipFill>
        <p:spPr>
          <a:xfrm>
            <a:off x="4677626" y="1403487"/>
            <a:ext cx="3278750" cy="283030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endParaRPr lang="en-GB" i="1" dirty="0" smtClean="0"/>
          </a:p>
          <a:p>
            <a:pPr lvl="0"/>
            <a:endParaRPr lang="en-GB" i="1" dirty="0"/>
          </a:p>
          <a:p>
            <a:pPr lvl="0"/>
            <a:r>
              <a:rPr lang="en-GB" i="1" dirty="0" smtClean="0"/>
              <a:t>2</a:t>
            </a:r>
            <a:r>
              <a:rPr lang="en-GB" i="1" dirty="0"/>
              <a:t>/ Provide a memory stick </a:t>
            </a:r>
            <a:r>
              <a:rPr lang="en-GB" i="1" dirty="0" smtClean="0"/>
              <a:t>…</a:t>
            </a:r>
            <a:endParaRPr lang="en-GB" dirty="0"/>
          </a:p>
          <a:p>
            <a:endParaRPr lang="en-GB" dirty="0"/>
          </a:p>
        </p:txBody>
      </p:sp>
      <p:pic>
        <p:nvPicPr>
          <p:cNvPr id="5" name="Content Placeholder 4" descr="USB_Memory_Stick_to_DVD.png"/>
          <p:cNvPicPr>
            <a:picLocks noGrp="1" noChangeAspect="1"/>
          </p:cNvPicPr>
          <p:nvPr>
            <p:ph sz="half" idx="2"/>
          </p:nvPr>
        </p:nvPicPr>
        <p:blipFill>
          <a:blip r:embed="rId2" cstate="print"/>
          <a:stretch>
            <a:fillRect/>
          </a:stretch>
        </p:blipFill>
        <p:spPr>
          <a:xfrm>
            <a:off x="4896768" y="2821112"/>
            <a:ext cx="2084138" cy="208413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000" b="1" u="sng" dirty="0" smtClean="0"/>
              <a:t>National 6 English Course Overview</a:t>
            </a:r>
            <a:endParaRPr lang="en-GB" sz="4000" b="1" u="sng" dirty="0"/>
          </a:p>
        </p:txBody>
      </p:sp>
      <p:pic>
        <p:nvPicPr>
          <p:cNvPr id="6" name="il_fi" descr="http://www.wallaceschool.co.uk/upl/ADR/SQA_rgb_fullcol.jpg"/>
          <p:cNvPicPr>
            <a:picLocks noGrp="1"/>
          </p:cNvPicPr>
          <p:nvPr>
            <p:ph sz="half" idx="1"/>
          </p:nvPr>
        </p:nvPicPr>
        <p:blipFill>
          <a:blip r:embed="rId2" cstate="print"/>
          <a:stretch>
            <a:fillRect/>
          </a:stretch>
        </p:blipFill>
        <p:spPr bwMode="auto">
          <a:xfrm>
            <a:off x="3923928" y="2276872"/>
            <a:ext cx="4067944" cy="2664296"/>
          </a:xfrm>
          <a:prstGeom prst="rect">
            <a:avLst/>
          </a:prstGeom>
          <a:noFill/>
          <a:ln w="9525">
            <a:noFill/>
            <a:miter lim="800000"/>
            <a:headEnd/>
            <a:tailEnd/>
          </a:ln>
        </p:spPr>
      </p:pic>
      <p:pic>
        <p:nvPicPr>
          <p:cNvPr id="8" name="il_fi" descr="http://www.shapingyouth.org:8000/wp-content/uploads/2010/07/magnifying-glass-cartoon.gif"/>
          <p:cNvPicPr>
            <a:picLocks noGrp="1"/>
          </p:cNvPicPr>
          <p:nvPr>
            <p:ph sz="half" idx="2"/>
          </p:nvPr>
        </p:nvPicPr>
        <p:blipFill>
          <a:blip r:embed="rId3"/>
          <a:srcRect/>
          <a:stretch>
            <a:fillRect/>
          </a:stretch>
        </p:blipFill>
        <p:spPr bwMode="auto">
          <a:xfrm>
            <a:off x="611560" y="1916832"/>
            <a:ext cx="2877021"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endParaRPr lang="en-GB" i="1" dirty="0" smtClean="0"/>
          </a:p>
          <a:p>
            <a:pPr lvl="0"/>
            <a:r>
              <a:rPr lang="en-GB" i="1" dirty="0" smtClean="0"/>
              <a:t>3</a:t>
            </a:r>
            <a:r>
              <a:rPr lang="en-GB" i="1" dirty="0"/>
              <a:t>/ Provide ALL stationery items you will need during the year (pens, highlighters, text books, plain A4 paper…)</a:t>
            </a:r>
            <a:endParaRPr lang="en-GB" dirty="0"/>
          </a:p>
          <a:p>
            <a:pPr>
              <a:buNone/>
            </a:pPr>
            <a:r>
              <a:rPr lang="en-GB" i="1" dirty="0"/>
              <a:t> </a:t>
            </a:r>
            <a:endParaRPr lang="en-GB" dirty="0"/>
          </a:p>
          <a:p>
            <a:endParaRPr lang="en-GB" dirty="0"/>
          </a:p>
        </p:txBody>
      </p:sp>
      <p:pic>
        <p:nvPicPr>
          <p:cNvPr id="5" name="Content Placeholder 4" descr="Stationery.jpg"/>
          <p:cNvPicPr>
            <a:picLocks noGrp="1" noChangeAspect="1"/>
          </p:cNvPicPr>
          <p:nvPr>
            <p:ph sz="half" idx="2"/>
          </p:nvPr>
        </p:nvPicPr>
        <p:blipFill>
          <a:blip r:embed="rId2" cstate="print"/>
          <a:stretch>
            <a:fillRect/>
          </a:stretch>
        </p:blipFill>
        <p:spPr>
          <a:xfrm>
            <a:off x="4178300" y="2650003"/>
            <a:ext cx="3521075" cy="242635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endParaRPr lang="en-GB" i="1" dirty="0" smtClean="0"/>
          </a:p>
          <a:p>
            <a:pPr lvl="0"/>
            <a:r>
              <a:rPr lang="en-GB" i="1" dirty="0" smtClean="0"/>
              <a:t>4</a:t>
            </a:r>
            <a:r>
              <a:rPr lang="en-GB" i="1" dirty="0"/>
              <a:t>/ Adopt a system of organising your notes efficiently and stick to it</a:t>
            </a:r>
            <a:endParaRPr lang="en-GB" dirty="0"/>
          </a:p>
          <a:p>
            <a:endParaRPr lang="en-GB" dirty="0"/>
          </a:p>
        </p:txBody>
      </p:sp>
      <p:pic>
        <p:nvPicPr>
          <p:cNvPr id="5" name="Content Placeholder 4" descr="file_binder_ring_binder_hole_file_file_folder_FA104.jpg"/>
          <p:cNvPicPr>
            <a:picLocks noGrp="1" noChangeAspect="1"/>
          </p:cNvPicPr>
          <p:nvPr>
            <p:ph sz="half" idx="2"/>
          </p:nvPr>
        </p:nvPicPr>
        <p:blipFill>
          <a:blip r:embed="rId2" cstate="print"/>
          <a:stretch>
            <a:fillRect/>
          </a:stretch>
        </p:blipFill>
        <p:spPr>
          <a:xfrm>
            <a:off x="4178300" y="2138573"/>
            <a:ext cx="3521075" cy="344921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GB" i="1" dirty="0" smtClean="0"/>
          </a:p>
          <a:p>
            <a:r>
              <a:rPr lang="en-GB" i="1" dirty="0" smtClean="0"/>
              <a:t>5</a:t>
            </a:r>
            <a:r>
              <a:rPr lang="en-GB" i="1" dirty="0"/>
              <a:t>/ Juggle the requirements of ALL your subjects in order to…</a:t>
            </a:r>
            <a:endParaRPr lang="en-GB" dirty="0"/>
          </a:p>
        </p:txBody>
      </p:sp>
      <p:pic>
        <p:nvPicPr>
          <p:cNvPr id="5" name="Content Placeholder 4" descr="juggle.gif"/>
          <p:cNvPicPr>
            <a:picLocks noGrp="1" noChangeAspect="1"/>
          </p:cNvPicPr>
          <p:nvPr>
            <p:ph sz="half" idx="2"/>
          </p:nvPr>
        </p:nvPicPr>
        <p:blipFill>
          <a:blip r:embed="rId2" cstate="print"/>
          <a:stretch>
            <a:fillRect/>
          </a:stretch>
        </p:blipFill>
        <p:spPr>
          <a:xfrm>
            <a:off x="4178300" y="2244909"/>
            <a:ext cx="3521075" cy="3236544"/>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GB" i="1" dirty="0" smtClean="0"/>
          </a:p>
          <a:p>
            <a:endParaRPr lang="en-GB" i="1" dirty="0"/>
          </a:p>
          <a:p>
            <a:endParaRPr lang="en-GB" i="1" dirty="0" smtClean="0"/>
          </a:p>
          <a:p>
            <a:r>
              <a:rPr lang="en-GB" i="1" dirty="0" smtClean="0"/>
              <a:t>6</a:t>
            </a:r>
            <a:r>
              <a:rPr lang="en-GB" i="1" dirty="0"/>
              <a:t>/ … meet deadlines and…</a:t>
            </a:r>
            <a:endParaRPr lang="en-GB" dirty="0"/>
          </a:p>
        </p:txBody>
      </p:sp>
      <p:pic>
        <p:nvPicPr>
          <p:cNvPr id="5" name="Content Placeholder 4" descr="tax-deadline-295v001.jpg"/>
          <p:cNvPicPr>
            <a:picLocks noGrp="1" noChangeAspect="1"/>
          </p:cNvPicPr>
          <p:nvPr>
            <p:ph sz="half" idx="2"/>
          </p:nvPr>
        </p:nvPicPr>
        <p:blipFill>
          <a:blip r:embed="rId2" cstate="print"/>
          <a:stretch>
            <a:fillRect/>
          </a:stretch>
        </p:blipFill>
        <p:spPr>
          <a:xfrm>
            <a:off x="4533900" y="2458244"/>
            <a:ext cx="2809875" cy="28098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Study Time!</a:t>
            </a:r>
            <a:endParaRPr lang="en-GB" i="1" dirty="0"/>
          </a:p>
        </p:txBody>
      </p:sp>
      <p:sp>
        <p:nvSpPr>
          <p:cNvPr id="3" name="Content Placeholder 2"/>
          <p:cNvSpPr>
            <a:spLocks noGrp="1"/>
          </p:cNvSpPr>
          <p:nvPr>
            <p:ph idx="1"/>
          </p:nvPr>
        </p:nvSpPr>
        <p:spPr/>
        <p:txBody>
          <a:bodyPr>
            <a:normAutofit/>
          </a:bodyPr>
          <a:lstStyle/>
          <a:p>
            <a:r>
              <a:rPr lang="en-GB" dirty="0" smtClean="0"/>
              <a:t>Devote a minimum of 3 hours per week to your Higher English course</a:t>
            </a:r>
          </a:p>
          <a:p>
            <a:pPr lvl="1"/>
            <a:r>
              <a:rPr lang="en-GB" dirty="0" smtClean="0"/>
              <a:t>Compiling notes</a:t>
            </a:r>
          </a:p>
          <a:p>
            <a:pPr lvl="1"/>
            <a:r>
              <a:rPr lang="en-GB" dirty="0" smtClean="0"/>
              <a:t>Reading texts</a:t>
            </a:r>
          </a:p>
          <a:p>
            <a:pPr lvl="1"/>
            <a:r>
              <a:rPr lang="en-GB" dirty="0" smtClean="0"/>
              <a:t>Practise Close Reading (Optional/Compulsory)</a:t>
            </a:r>
          </a:p>
          <a:p>
            <a:pPr lvl="1"/>
            <a:r>
              <a:rPr lang="en-GB" dirty="0" smtClean="0"/>
              <a:t>Completing </a:t>
            </a:r>
            <a:r>
              <a:rPr lang="en-GB" dirty="0" err="1" smtClean="0"/>
              <a:t>classwork</a:t>
            </a:r>
            <a:endParaRPr lang="en-GB" dirty="0" smtClean="0"/>
          </a:p>
          <a:p>
            <a:pPr lvl="1"/>
            <a:r>
              <a:rPr lang="en-GB" dirty="0" smtClean="0"/>
              <a:t>Redrafting </a:t>
            </a:r>
            <a:r>
              <a:rPr lang="en-GB" dirty="0" err="1" smtClean="0"/>
              <a:t>CEs</a:t>
            </a:r>
            <a:endParaRPr lang="en-GB" dirty="0" smtClean="0"/>
          </a:p>
          <a:p>
            <a:endParaRPr lang="en-GB"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endParaRPr lang="en-GB" sz="7200" i="1" dirty="0" smtClean="0"/>
          </a:p>
          <a:p>
            <a:pPr lvl="0"/>
            <a:r>
              <a:rPr lang="en-GB" sz="7200" i="1" dirty="0" smtClean="0"/>
              <a:t>succeed</a:t>
            </a:r>
            <a:r>
              <a:rPr lang="en-GB" sz="7200" i="1" dirty="0"/>
              <a:t>!</a:t>
            </a:r>
            <a:endParaRPr lang="en-GB" sz="7200" dirty="0"/>
          </a:p>
          <a:p>
            <a:endParaRPr lang="en-GB" dirty="0"/>
          </a:p>
        </p:txBody>
      </p:sp>
      <p:pic>
        <p:nvPicPr>
          <p:cNvPr id="5" name="Content Placeholder 4" descr="champagne.jpg"/>
          <p:cNvPicPr>
            <a:picLocks noGrp="1" noChangeAspect="1"/>
          </p:cNvPicPr>
          <p:nvPr>
            <p:ph sz="half" idx="2"/>
          </p:nvPr>
        </p:nvPicPr>
        <p:blipFill>
          <a:blip r:embed="rId2" cstate="print"/>
          <a:stretch>
            <a:fillRect/>
          </a:stretch>
        </p:blipFill>
        <p:spPr>
          <a:xfrm>
            <a:off x="4178300" y="2168664"/>
            <a:ext cx="3521075" cy="338903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Remember:</a:t>
            </a:r>
            <a:r>
              <a:rPr lang="en-GB" dirty="0" smtClean="0"/>
              <a:t/>
            </a:r>
            <a:br>
              <a:rPr lang="en-GB" dirty="0" smtClean="0"/>
            </a:br>
            <a:endParaRPr lang="en-GB" dirty="0"/>
          </a:p>
        </p:txBody>
      </p:sp>
      <p:sp>
        <p:nvSpPr>
          <p:cNvPr id="3" name="Content Placeholder 2"/>
          <p:cNvSpPr>
            <a:spLocks noGrp="1"/>
          </p:cNvSpPr>
          <p:nvPr>
            <p:ph sz="half" idx="1"/>
          </p:nvPr>
        </p:nvSpPr>
        <p:spPr/>
        <p:txBody>
          <a:bodyPr/>
          <a:lstStyle/>
          <a:p>
            <a:endParaRPr lang="en-GB" i="1" dirty="0" smtClean="0"/>
          </a:p>
          <a:p>
            <a:endParaRPr lang="en-GB" i="1" dirty="0" smtClean="0"/>
          </a:p>
          <a:p>
            <a:r>
              <a:rPr lang="en-GB" i="1" dirty="0" smtClean="0"/>
              <a:t>X 1/ Poor attendance and time-keeping = FAILURE</a:t>
            </a:r>
            <a:endParaRPr lang="en-GB" dirty="0" smtClean="0"/>
          </a:p>
          <a:p>
            <a:endParaRPr lang="en-GB" dirty="0"/>
          </a:p>
        </p:txBody>
      </p:sp>
      <p:pic>
        <p:nvPicPr>
          <p:cNvPr id="5" name="Content Placeholder 4" descr="633623101640749902_Failure_DEMOTS_CLEARENCE_SALE-s750x600-84549.jpg"/>
          <p:cNvPicPr>
            <a:picLocks noGrp="1" noChangeAspect="1"/>
          </p:cNvPicPr>
          <p:nvPr>
            <p:ph sz="half" idx="2"/>
          </p:nvPr>
        </p:nvPicPr>
        <p:blipFill>
          <a:blip r:embed="rId2" cstate="print"/>
          <a:stretch>
            <a:fillRect/>
          </a:stretch>
        </p:blipFill>
        <p:spPr>
          <a:xfrm>
            <a:off x="4178300" y="2454751"/>
            <a:ext cx="3521075" cy="281686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GB" i="1" dirty="0" smtClean="0"/>
          </a:p>
          <a:p>
            <a:endParaRPr lang="en-GB" i="1" dirty="0" smtClean="0"/>
          </a:p>
          <a:p>
            <a:r>
              <a:rPr lang="en-GB" i="1" dirty="0" smtClean="0"/>
              <a:t>X 2/ Poor organisation = FAILURE</a:t>
            </a:r>
            <a:endParaRPr lang="en-GB" dirty="0" smtClean="0"/>
          </a:p>
          <a:p>
            <a:endParaRPr lang="en-GB" dirty="0"/>
          </a:p>
        </p:txBody>
      </p:sp>
      <p:pic>
        <p:nvPicPr>
          <p:cNvPr id="5" name="Content Placeholder 4" descr="messy-bedroom-03.jpg"/>
          <p:cNvPicPr>
            <a:picLocks noGrp="1" noChangeAspect="1"/>
          </p:cNvPicPr>
          <p:nvPr>
            <p:ph sz="half" idx="2"/>
          </p:nvPr>
        </p:nvPicPr>
        <p:blipFill>
          <a:blip r:embed="rId2" cstate="print"/>
          <a:stretch>
            <a:fillRect/>
          </a:stretch>
        </p:blipFill>
        <p:spPr>
          <a:xfrm>
            <a:off x="4178300" y="2623763"/>
            <a:ext cx="3521075" cy="247883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GB" i="1" dirty="0" smtClean="0"/>
          </a:p>
          <a:p>
            <a:endParaRPr lang="en-GB" i="1" dirty="0" smtClean="0"/>
          </a:p>
          <a:p>
            <a:r>
              <a:rPr lang="en-GB" i="1" dirty="0" smtClean="0"/>
              <a:t>X 3/ Poor attitude = FAILURE</a:t>
            </a:r>
            <a:endParaRPr lang="en-GB" dirty="0" smtClean="0"/>
          </a:p>
          <a:p>
            <a:endParaRPr lang="en-GB" dirty="0"/>
          </a:p>
        </p:txBody>
      </p:sp>
      <p:pic>
        <p:nvPicPr>
          <p:cNvPr id="5" name="Content Placeholder 4" descr="sour_puss.jpg"/>
          <p:cNvPicPr>
            <a:picLocks noGrp="1" noChangeAspect="1"/>
          </p:cNvPicPr>
          <p:nvPr>
            <p:ph sz="half" idx="2"/>
          </p:nvPr>
        </p:nvPicPr>
        <p:blipFill>
          <a:blip r:embed="rId2" cstate="print"/>
          <a:stretch>
            <a:fillRect/>
          </a:stretch>
        </p:blipFill>
        <p:spPr>
          <a:xfrm>
            <a:off x="4554518" y="631188"/>
            <a:ext cx="3113826" cy="382330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Failure = Lack of Effort</a:t>
            </a:r>
            <a:endParaRPr lang="en-GB" b="1" dirty="0"/>
          </a:p>
        </p:txBody>
      </p:sp>
      <p:sp>
        <p:nvSpPr>
          <p:cNvPr id="3" name="Content Placeholder 2"/>
          <p:cNvSpPr>
            <a:spLocks noGrp="1"/>
          </p:cNvSpPr>
          <p:nvPr>
            <p:ph idx="1"/>
          </p:nvPr>
        </p:nvSpPr>
        <p:spPr/>
        <p:txBody>
          <a:bodyPr/>
          <a:lstStyle/>
          <a:p>
            <a:endParaRPr lang="en-GB" dirty="0" smtClean="0">
              <a:hlinkClick r:id="rId2"/>
            </a:endParaRPr>
          </a:p>
          <a:p>
            <a:endParaRPr lang="en-GB" dirty="0" smtClean="0">
              <a:hlinkClick r:id="rId2"/>
            </a:endParaRPr>
          </a:p>
          <a:p>
            <a:pPr algn="ctr"/>
            <a:r>
              <a:rPr lang="en-GB" dirty="0" smtClean="0">
                <a:hlinkClick r:id="rId2"/>
              </a:rPr>
              <a:t>How to succeed through adversity!</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You will develop your skills in the following areas:</a:t>
            </a:r>
            <a:endParaRPr lang="en-GB" dirty="0"/>
          </a:p>
        </p:txBody>
      </p:sp>
      <p:sp>
        <p:nvSpPr>
          <p:cNvPr id="3" name="Content Placeholder 2"/>
          <p:cNvSpPr>
            <a:spLocks noGrp="1"/>
          </p:cNvSpPr>
          <p:nvPr>
            <p:ph sz="half" idx="1"/>
          </p:nvPr>
        </p:nvSpPr>
        <p:spPr/>
        <p:txBody>
          <a:bodyPr>
            <a:normAutofit fontScale="92500" lnSpcReduction="20000"/>
          </a:bodyPr>
          <a:lstStyle/>
          <a:p>
            <a:r>
              <a:rPr lang="en-GB" sz="6000" b="1" dirty="0" smtClean="0"/>
              <a:t>READING</a:t>
            </a:r>
          </a:p>
          <a:p>
            <a:r>
              <a:rPr lang="en-GB" sz="6000" b="1" dirty="0" smtClean="0"/>
              <a:t>WRITING</a:t>
            </a:r>
          </a:p>
          <a:p>
            <a:r>
              <a:rPr lang="en-GB" sz="6000" b="1" dirty="0" smtClean="0"/>
              <a:t>LISTENING </a:t>
            </a:r>
          </a:p>
          <a:p>
            <a:r>
              <a:rPr lang="en-GB" sz="6000" b="1" dirty="0" smtClean="0"/>
              <a:t>TALKING</a:t>
            </a:r>
            <a:endParaRPr lang="en-GB" sz="6000" b="1" dirty="0"/>
          </a:p>
        </p:txBody>
      </p:sp>
      <p:pic>
        <p:nvPicPr>
          <p:cNvPr id="5" name="il_fi" descr="http://3.bp.blogspot.com/-_GQ0S7G8oaE/Tqm7i13ifoI/AAAAAAAAAR8/8W6k1Tq9Fv0/s1600/skills.png"/>
          <p:cNvPicPr>
            <a:picLocks noGrp="1"/>
          </p:cNvPicPr>
          <p:nvPr>
            <p:ph sz="half" idx="2"/>
          </p:nvPr>
        </p:nvPicPr>
        <p:blipFill>
          <a:blip r:embed="rId2"/>
          <a:stretch>
            <a:fillRect/>
          </a:stretch>
        </p:blipFill>
        <p:spPr bwMode="auto">
          <a:xfrm>
            <a:off x="4178300" y="2511088"/>
            <a:ext cx="3521075" cy="27041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b="1" i="1" dirty="0" smtClean="0"/>
              <a:t>If you are lacking in effort, or find the course too difficult…</a:t>
            </a:r>
          </a:p>
          <a:p>
            <a:r>
              <a:rPr lang="en-GB" dirty="0" smtClean="0"/>
              <a:t>You will be closely monitored</a:t>
            </a:r>
          </a:p>
          <a:p>
            <a:r>
              <a:rPr lang="en-GB" dirty="0" smtClean="0"/>
              <a:t>You will be asked to attend lunchtime and after school classes</a:t>
            </a:r>
          </a:p>
          <a:p>
            <a:r>
              <a:rPr lang="en-GB" dirty="0" smtClean="0"/>
              <a:t>You may be asked to defer sitting N6 until S6 and  be moved to a different class</a:t>
            </a:r>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i="1" u="sng" dirty="0" smtClean="0"/>
              <a:t>This is the first day of the rest of your life!</a:t>
            </a:r>
            <a:r>
              <a:rPr lang="en-GB" sz="2800" dirty="0" smtClean="0"/>
              <a:t/>
            </a:r>
            <a:br>
              <a:rPr lang="en-GB" sz="2800" dirty="0" smtClean="0"/>
            </a:br>
            <a:endParaRPr lang="en-GB" sz="2800" dirty="0"/>
          </a:p>
        </p:txBody>
      </p:sp>
      <p:sp>
        <p:nvSpPr>
          <p:cNvPr id="3" name="Content Placeholder 2"/>
          <p:cNvSpPr>
            <a:spLocks noGrp="1"/>
          </p:cNvSpPr>
          <p:nvPr>
            <p:ph sz="half" idx="1"/>
          </p:nvPr>
        </p:nvSpPr>
        <p:spPr/>
        <p:txBody>
          <a:bodyPr/>
          <a:lstStyle/>
          <a:p>
            <a:endParaRPr lang="en-GB" i="1" dirty="0" smtClean="0"/>
          </a:p>
          <a:p>
            <a:r>
              <a:rPr lang="en-GB" i="1" dirty="0" smtClean="0"/>
              <a:t>You have your future success in your own hands and it is up to you to ensure that you maximise your chances of success by starting as you mean to continue.</a:t>
            </a:r>
            <a:endParaRPr lang="en-GB" dirty="0" smtClean="0"/>
          </a:p>
          <a:p>
            <a:endParaRPr lang="en-GB" dirty="0"/>
          </a:p>
        </p:txBody>
      </p:sp>
      <p:pic>
        <p:nvPicPr>
          <p:cNvPr id="5" name="Content Placeholder 4" descr="messi.jpg"/>
          <p:cNvPicPr>
            <a:picLocks noGrp="1" noChangeAspect="1"/>
          </p:cNvPicPr>
          <p:nvPr>
            <p:ph sz="half" idx="2"/>
          </p:nvPr>
        </p:nvPicPr>
        <p:blipFill>
          <a:blip r:embed="rId2" cstate="print"/>
          <a:stretch>
            <a:fillRect/>
          </a:stretch>
        </p:blipFill>
        <p:spPr>
          <a:xfrm>
            <a:off x="4405312" y="2286794"/>
            <a:ext cx="3067050" cy="315277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Good Luck!</a:t>
            </a:r>
            <a:endParaRPr lang="en-GB" i="1" dirty="0"/>
          </a:p>
        </p:txBody>
      </p:sp>
      <p:pic>
        <p:nvPicPr>
          <p:cNvPr id="4" name="Content Placeholder 3" descr="fortunecat.jpg"/>
          <p:cNvPicPr>
            <a:picLocks noGrp="1" noChangeAspect="1"/>
          </p:cNvPicPr>
          <p:nvPr>
            <p:ph idx="1"/>
          </p:nvPr>
        </p:nvPicPr>
        <p:blipFill>
          <a:blip r:embed="rId2" cstate="print"/>
          <a:stretch>
            <a:fillRect/>
          </a:stretch>
        </p:blipFill>
        <p:spPr>
          <a:xfrm>
            <a:off x="2400300" y="1747044"/>
            <a:ext cx="3352800" cy="4572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What you will do:</a:t>
            </a:r>
            <a:endParaRPr lang="en-GB" dirty="0"/>
          </a:p>
        </p:txBody>
      </p:sp>
      <p:sp>
        <p:nvSpPr>
          <p:cNvPr id="8" name="Content Placeholder 7"/>
          <p:cNvSpPr>
            <a:spLocks noGrp="1"/>
          </p:cNvSpPr>
          <p:nvPr>
            <p:ph sz="half" idx="1"/>
          </p:nvPr>
        </p:nvSpPr>
        <p:spPr/>
        <p:txBody>
          <a:bodyPr>
            <a:normAutofit fontScale="62500" lnSpcReduction="20000"/>
          </a:bodyPr>
          <a:lstStyle/>
          <a:p>
            <a:r>
              <a:rPr lang="en-GB" dirty="0" smtClean="0"/>
              <a:t>Study </a:t>
            </a:r>
            <a:r>
              <a:rPr lang="en-GB" b="1" dirty="0" smtClean="0"/>
              <a:t>literature</a:t>
            </a:r>
            <a:r>
              <a:rPr lang="en-GB" dirty="0" smtClean="0"/>
              <a:t> from several genres (poetry, prose, drama &amp; media)</a:t>
            </a:r>
          </a:p>
          <a:p>
            <a:pPr>
              <a:buNone/>
            </a:pPr>
            <a:r>
              <a:rPr lang="en-GB" dirty="0" smtClean="0"/>
              <a:t>      At least one genre will consist of Scottish texts</a:t>
            </a:r>
          </a:p>
          <a:p>
            <a:r>
              <a:rPr lang="en-GB" dirty="0" smtClean="0"/>
              <a:t>Develop your ability to write </a:t>
            </a:r>
            <a:r>
              <a:rPr lang="en-GB" b="1" dirty="0" smtClean="0"/>
              <a:t>creatively</a:t>
            </a:r>
          </a:p>
          <a:p>
            <a:r>
              <a:rPr lang="en-GB" dirty="0" smtClean="0"/>
              <a:t>Develop your ability to </a:t>
            </a:r>
            <a:r>
              <a:rPr lang="en-GB" b="1" dirty="0" smtClean="0"/>
              <a:t>research</a:t>
            </a:r>
            <a:r>
              <a:rPr lang="en-GB" dirty="0" smtClean="0"/>
              <a:t> a chosen topic and present your understanding in an </a:t>
            </a:r>
            <a:r>
              <a:rPr lang="en-GB" b="1" dirty="0" smtClean="0"/>
              <a:t>argumentative</a:t>
            </a:r>
            <a:r>
              <a:rPr lang="en-GB" dirty="0" smtClean="0"/>
              <a:t> or </a:t>
            </a:r>
            <a:r>
              <a:rPr lang="en-GB" b="1" dirty="0" smtClean="0"/>
              <a:t>discursive</a:t>
            </a:r>
            <a:r>
              <a:rPr lang="en-GB" dirty="0" smtClean="0"/>
              <a:t> manner</a:t>
            </a:r>
          </a:p>
          <a:p>
            <a:r>
              <a:rPr lang="en-GB" dirty="0" smtClean="0"/>
              <a:t>Develop your ability to </a:t>
            </a:r>
            <a:r>
              <a:rPr lang="en-GB" b="1" dirty="0" smtClean="0"/>
              <a:t>listen </a:t>
            </a:r>
            <a:r>
              <a:rPr lang="en-GB" dirty="0" smtClean="0"/>
              <a:t>to a discussion (from audio/visual media) and</a:t>
            </a:r>
            <a:r>
              <a:rPr lang="en-GB" b="1" dirty="0" smtClean="0"/>
              <a:t> talk </a:t>
            </a:r>
            <a:r>
              <a:rPr lang="en-GB" dirty="0" smtClean="0"/>
              <a:t>about its content.</a:t>
            </a:r>
          </a:p>
          <a:p>
            <a:r>
              <a:rPr lang="en-GB" dirty="0" smtClean="0"/>
              <a:t>Develop your </a:t>
            </a:r>
            <a:r>
              <a:rPr lang="en-GB" b="1" dirty="0" smtClean="0"/>
              <a:t>Close Reading </a:t>
            </a:r>
            <a:r>
              <a:rPr lang="en-GB" dirty="0" smtClean="0"/>
              <a:t>skills</a:t>
            </a:r>
          </a:p>
        </p:txBody>
      </p:sp>
      <p:pic>
        <p:nvPicPr>
          <p:cNvPr id="10" name="il_fi" descr="http://2.bp.blogspot.com/_415JrakF5dU/TOMcF_ZpTcI/AAAAAAAAABY/M4bjU5zUh6w/s1600/logo_english_skills.jpg"/>
          <p:cNvPicPr>
            <a:picLocks noGrp="1"/>
          </p:cNvPicPr>
          <p:nvPr>
            <p:ph sz="half" idx="2"/>
          </p:nvPr>
        </p:nvPicPr>
        <p:blipFill>
          <a:blip r:embed="rId2"/>
          <a:stretch>
            <a:fillRect/>
          </a:stretch>
        </p:blipFill>
        <p:spPr bwMode="auto">
          <a:xfrm>
            <a:off x="4178300" y="2661487"/>
            <a:ext cx="3521075" cy="24033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core texts</a:t>
            </a:r>
            <a:endParaRPr lang="en-GB" dirty="0"/>
          </a:p>
        </p:txBody>
      </p:sp>
      <p:sp>
        <p:nvSpPr>
          <p:cNvPr id="3" name="Content Placeholder 2"/>
          <p:cNvSpPr>
            <a:spLocks noGrp="1"/>
          </p:cNvSpPr>
          <p:nvPr>
            <p:ph sz="half" idx="1"/>
          </p:nvPr>
        </p:nvSpPr>
        <p:spPr/>
        <p:txBody>
          <a:bodyPr/>
          <a:lstStyle/>
          <a:p>
            <a:r>
              <a:rPr lang="en-GB" dirty="0" smtClean="0"/>
              <a:t>Death of a Salesman (drama)</a:t>
            </a:r>
            <a:endParaRPr lang="en-GB" dirty="0"/>
          </a:p>
        </p:txBody>
      </p:sp>
      <p:sp>
        <p:nvSpPr>
          <p:cNvPr id="4" name="Content Placeholder 3"/>
          <p:cNvSpPr>
            <a:spLocks noGrp="1"/>
          </p:cNvSpPr>
          <p:nvPr>
            <p:ph sz="half" idx="2"/>
          </p:nvPr>
        </p:nvSpPr>
        <p:spPr/>
        <p:txBody>
          <a:bodyPr/>
          <a:lstStyle/>
          <a:p>
            <a:r>
              <a:rPr lang="en-GB" dirty="0" smtClean="0"/>
              <a:t>Carol Ann Duffy poetry </a:t>
            </a:r>
            <a:endParaRPr lang="en-GB" dirty="0"/>
          </a:p>
        </p:txBody>
      </p:sp>
      <p:pic>
        <p:nvPicPr>
          <p:cNvPr id="5" name="Picture 4" descr="imagesCAWN95JU.jpg"/>
          <p:cNvPicPr>
            <a:picLocks noChangeAspect="1"/>
          </p:cNvPicPr>
          <p:nvPr/>
        </p:nvPicPr>
        <p:blipFill>
          <a:blip r:embed="rId2"/>
          <a:stretch>
            <a:fillRect/>
          </a:stretch>
        </p:blipFill>
        <p:spPr>
          <a:xfrm>
            <a:off x="4355976" y="2780928"/>
            <a:ext cx="3489609" cy="3312368"/>
          </a:xfrm>
          <a:prstGeom prst="rect">
            <a:avLst/>
          </a:prstGeom>
        </p:spPr>
      </p:pic>
      <p:pic>
        <p:nvPicPr>
          <p:cNvPr id="6" name="Picture 5" descr="books.jpg"/>
          <p:cNvPicPr>
            <a:picLocks noChangeAspect="1"/>
          </p:cNvPicPr>
          <p:nvPr/>
        </p:nvPicPr>
        <p:blipFill>
          <a:blip r:embed="rId3"/>
          <a:stretch>
            <a:fillRect/>
          </a:stretch>
        </p:blipFill>
        <p:spPr>
          <a:xfrm>
            <a:off x="611560" y="2708920"/>
            <a:ext cx="2160240" cy="3510390"/>
          </a:xfrm>
          <a:prstGeom prst="rect">
            <a:avLst/>
          </a:prstGeom>
        </p:spPr>
      </p:pic>
      <p:cxnSp>
        <p:nvCxnSpPr>
          <p:cNvPr id="8" name="Straight Arrow Connector 7"/>
          <p:cNvCxnSpPr/>
          <p:nvPr/>
        </p:nvCxnSpPr>
        <p:spPr>
          <a:xfrm flipV="1">
            <a:off x="2267744" y="692696"/>
            <a:ext cx="3168352" cy="2304256"/>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80112" y="188640"/>
            <a:ext cx="2088232" cy="1446550"/>
          </a:xfrm>
          <a:prstGeom prst="rect">
            <a:avLst/>
          </a:prstGeom>
          <a:noFill/>
        </p:spPr>
        <p:txBody>
          <a:bodyPr wrap="square" rtlCol="0">
            <a:spAutoFit/>
          </a:bodyPr>
          <a:lstStyle/>
          <a:p>
            <a:r>
              <a:rPr lang="en-GB" sz="4400" dirty="0" smtClean="0">
                <a:solidFill>
                  <a:srgbClr val="FF0000"/>
                </a:solidFill>
              </a:rPr>
              <a:t>BUY ME! </a:t>
            </a:r>
            <a:endParaRPr lang="en-GB" sz="44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Elements</a:t>
            </a:r>
            <a:endParaRPr lang="en-GB" dirty="0"/>
          </a:p>
        </p:txBody>
      </p:sp>
      <p:sp>
        <p:nvSpPr>
          <p:cNvPr id="3" name="Content Placeholder 2"/>
          <p:cNvSpPr>
            <a:spLocks noGrp="1"/>
          </p:cNvSpPr>
          <p:nvPr>
            <p:ph idx="1"/>
          </p:nvPr>
        </p:nvSpPr>
        <p:spPr/>
        <p:txBody>
          <a:bodyPr/>
          <a:lstStyle/>
          <a:p>
            <a:r>
              <a:rPr lang="en-GB" dirty="0" smtClean="0"/>
              <a:t>Like N5 the course is split into 2 elements:</a:t>
            </a:r>
          </a:p>
          <a:p>
            <a:endParaRPr lang="en-GB" dirty="0" smtClean="0"/>
          </a:p>
          <a:p>
            <a:r>
              <a:rPr lang="en-GB" dirty="0" smtClean="0"/>
              <a:t>(1) Analysis and Evaluation (AE)</a:t>
            </a:r>
          </a:p>
          <a:p>
            <a:r>
              <a:rPr lang="en-GB" dirty="0" smtClean="0"/>
              <a:t>(2) Creation and Production (CP)</a:t>
            </a:r>
          </a:p>
          <a:p>
            <a:endParaRPr lang="en-GB" dirty="0" smtClean="0"/>
          </a:p>
          <a:p>
            <a:r>
              <a:rPr lang="en-GB" sz="2000" dirty="0" smtClean="0"/>
              <a:t>To all intents and purposes you need not bother with this terminology as the course will be interwoven with both elements!</a:t>
            </a:r>
          </a:p>
          <a:p>
            <a:r>
              <a:rPr lang="en-GB" sz="2000" dirty="0" smtClean="0"/>
              <a:t>Effectively you will: READ + WRITE + LISTEN + TALK! (= LITERACY)</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Folio</a:t>
            </a:r>
            <a:endParaRPr lang="en-GB" dirty="0"/>
          </a:p>
        </p:txBody>
      </p:sp>
      <p:sp>
        <p:nvSpPr>
          <p:cNvPr id="8" name="Content Placeholder 7"/>
          <p:cNvSpPr>
            <a:spLocks noGrp="1"/>
          </p:cNvSpPr>
          <p:nvPr>
            <p:ph sz="half" idx="1"/>
          </p:nvPr>
        </p:nvSpPr>
        <p:spPr/>
        <p:txBody>
          <a:bodyPr>
            <a:normAutofit fontScale="92500" lnSpcReduction="10000"/>
          </a:bodyPr>
          <a:lstStyle/>
          <a:p>
            <a:r>
              <a:rPr lang="en-GB" sz="2000" dirty="0" smtClean="0"/>
              <a:t>2 x Essays:</a:t>
            </a:r>
          </a:p>
          <a:p>
            <a:r>
              <a:rPr lang="en-GB" sz="2000" dirty="0" smtClean="0"/>
              <a:t>One will be a </a:t>
            </a:r>
            <a:r>
              <a:rPr lang="en-GB" sz="2000" b="1" dirty="0" smtClean="0"/>
              <a:t>Creative </a:t>
            </a:r>
            <a:r>
              <a:rPr lang="en-GB" sz="2000" dirty="0" smtClean="0"/>
              <a:t>essay (PERSONAL or SHORT STORY)</a:t>
            </a:r>
          </a:p>
          <a:p>
            <a:r>
              <a:rPr lang="en-GB" sz="2000" dirty="0" smtClean="0"/>
              <a:t>One will be a </a:t>
            </a:r>
            <a:r>
              <a:rPr lang="en-GB" sz="2000" b="1" dirty="0" smtClean="0"/>
              <a:t>Discursive</a:t>
            </a:r>
            <a:r>
              <a:rPr lang="en-GB" sz="2000" dirty="0" smtClean="0"/>
              <a:t> essay (about a chosen topic)</a:t>
            </a:r>
          </a:p>
          <a:p>
            <a:r>
              <a:rPr lang="en-GB" sz="2000" dirty="0" smtClean="0"/>
              <a:t>Both essays will be developed throughout the year</a:t>
            </a:r>
          </a:p>
          <a:p>
            <a:r>
              <a:rPr lang="en-GB" sz="2000" dirty="0" smtClean="0"/>
              <a:t>1300 word limit</a:t>
            </a:r>
          </a:p>
          <a:p>
            <a:r>
              <a:rPr lang="en-GB" sz="2000" dirty="0" smtClean="0"/>
              <a:t>Folio will be packaged and sent for external assessment by MARCH (</a:t>
            </a:r>
            <a:r>
              <a:rPr lang="en-GB" sz="2000" dirty="0" err="1" smtClean="0"/>
              <a:t>ish</a:t>
            </a:r>
            <a:r>
              <a:rPr lang="en-GB" sz="2000" dirty="0" smtClean="0"/>
              <a:t>!)</a:t>
            </a:r>
          </a:p>
          <a:p>
            <a:r>
              <a:rPr lang="en-GB" sz="2000" b="1" dirty="0" smtClean="0"/>
              <a:t>30% of overall mark</a:t>
            </a:r>
          </a:p>
        </p:txBody>
      </p:sp>
      <p:pic>
        <p:nvPicPr>
          <p:cNvPr id="10" name="il_fi" descr="http://www.jamesgoulding.com/Pix/essays.gif"/>
          <p:cNvPicPr>
            <a:picLocks noGrp="1"/>
          </p:cNvPicPr>
          <p:nvPr>
            <p:ph sz="half" idx="2"/>
          </p:nvPr>
        </p:nvPicPr>
        <p:blipFill>
          <a:blip r:embed="rId2"/>
          <a:stretch>
            <a:fillRect/>
          </a:stretch>
        </p:blipFill>
        <p:spPr bwMode="auto">
          <a:xfrm>
            <a:off x="4178300" y="1869579"/>
            <a:ext cx="3521075" cy="39872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a:t>
            </a:r>
            <a:endParaRPr lang="en-GB" dirty="0"/>
          </a:p>
        </p:txBody>
      </p:sp>
      <p:sp>
        <p:nvSpPr>
          <p:cNvPr id="3" name="Content Placeholder 2"/>
          <p:cNvSpPr>
            <a:spLocks noGrp="1"/>
          </p:cNvSpPr>
          <p:nvPr>
            <p:ph sz="half" idx="1"/>
          </p:nvPr>
        </p:nvSpPr>
        <p:spPr/>
        <p:txBody>
          <a:bodyPr>
            <a:normAutofit fontScale="77500" lnSpcReduction="20000"/>
          </a:bodyPr>
          <a:lstStyle/>
          <a:p>
            <a:r>
              <a:rPr lang="en-GB" dirty="0" smtClean="0"/>
              <a:t>2 x papers:</a:t>
            </a:r>
          </a:p>
          <a:p>
            <a:r>
              <a:rPr lang="en-GB" dirty="0" smtClean="0"/>
              <a:t>READING FOR UNDERSTANDING</a:t>
            </a:r>
          </a:p>
          <a:p>
            <a:r>
              <a:rPr lang="en-GB" dirty="0" smtClean="0"/>
              <a:t>1 x Close Reading </a:t>
            </a:r>
            <a:r>
              <a:rPr lang="en-GB" b="1" dirty="0" smtClean="0"/>
              <a:t>(30%)</a:t>
            </a:r>
          </a:p>
          <a:p>
            <a:r>
              <a:rPr lang="en-GB" b="1" dirty="0" smtClean="0"/>
              <a:t>90 </a:t>
            </a:r>
            <a:r>
              <a:rPr lang="en-GB" b="1" dirty="0" err="1" smtClean="0"/>
              <a:t>mins</a:t>
            </a:r>
            <a:endParaRPr lang="en-GB" b="1" dirty="0" smtClean="0"/>
          </a:p>
          <a:p>
            <a:endParaRPr lang="en-GB" dirty="0" smtClean="0"/>
          </a:p>
          <a:p>
            <a:r>
              <a:rPr lang="en-GB" dirty="0" smtClean="0"/>
              <a:t>CRITICAL READING</a:t>
            </a:r>
          </a:p>
          <a:p>
            <a:r>
              <a:rPr lang="en-GB" dirty="0" smtClean="0"/>
              <a:t>1 x Critical Essay about a studied text </a:t>
            </a:r>
            <a:r>
              <a:rPr lang="en-GB" b="1" dirty="0" smtClean="0"/>
              <a:t>(20%)</a:t>
            </a:r>
          </a:p>
          <a:p>
            <a:r>
              <a:rPr lang="en-GB" dirty="0" smtClean="0"/>
              <a:t>1 x Textual Analysis of Scottish literature </a:t>
            </a:r>
            <a:r>
              <a:rPr lang="en-GB" b="1" dirty="0" smtClean="0"/>
              <a:t>(20%)</a:t>
            </a:r>
          </a:p>
          <a:p>
            <a:r>
              <a:rPr lang="en-GB" b="1" dirty="0" smtClean="0"/>
              <a:t>90 </a:t>
            </a:r>
            <a:r>
              <a:rPr lang="en-GB" b="1" dirty="0" err="1" smtClean="0"/>
              <a:t>mins</a:t>
            </a:r>
            <a:endParaRPr lang="en-GB" b="1" dirty="0" smtClean="0"/>
          </a:p>
          <a:p>
            <a:endParaRPr lang="en-GB" dirty="0" smtClean="0"/>
          </a:p>
          <a:p>
            <a:endParaRPr lang="en-GB" dirty="0"/>
          </a:p>
        </p:txBody>
      </p:sp>
      <p:pic>
        <p:nvPicPr>
          <p:cNvPr id="5" name="il_fi" descr="http://www.ed.ac.uk/polopoly_fs/1.41470!/fileManager/exam%20chalkboard%20400x226.jpg"/>
          <p:cNvPicPr>
            <a:picLocks noGrp="1"/>
          </p:cNvPicPr>
          <p:nvPr>
            <p:ph sz="half" idx="2"/>
          </p:nvPr>
        </p:nvPicPr>
        <p:blipFill>
          <a:blip r:embed="rId2"/>
          <a:stretch>
            <a:fillRect/>
          </a:stretch>
        </p:blipFill>
        <p:spPr bwMode="auto">
          <a:xfrm>
            <a:off x="4178300" y="2868478"/>
            <a:ext cx="3521075" cy="19894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Reading for Understanding </a:t>
            </a:r>
            <a:r>
              <a:rPr lang="en-GB" dirty="0" smtClean="0"/>
              <a:t>(90 </a:t>
            </a:r>
            <a:r>
              <a:rPr lang="en-GB" dirty="0" err="1" smtClean="0"/>
              <a:t>mins</a:t>
            </a:r>
            <a:r>
              <a:rPr lang="en-GB" dirty="0" smtClean="0"/>
              <a:t>)</a:t>
            </a:r>
            <a:endParaRPr lang="en-GB" dirty="0"/>
          </a:p>
        </p:txBody>
      </p:sp>
      <p:sp>
        <p:nvSpPr>
          <p:cNvPr id="3" name="Content Placeholder 2"/>
          <p:cNvSpPr>
            <a:spLocks noGrp="1"/>
          </p:cNvSpPr>
          <p:nvPr>
            <p:ph idx="1"/>
          </p:nvPr>
        </p:nvSpPr>
        <p:spPr/>
        <p:txBody>
          <a:bodyPr>
            <a:normAutofit/>
          </a:bodyPr>
          <a:lstStyle/>
          <a:p>
            <a:r>
              <a:rPr lang="en-GB" dirty="0" smtClean="0"/>
              <a:t>You will be given a paper consisting of 2 related passages of non fiction/news</a:t>
            </a:r>
          </a:p>
          <a:p>
            <a:r>
              <a:rPr lang="en-GB" dirty="0" smtClean="0"/>
              <a:t>Passage 1 will have questions to a value of 25 marks and will examine your ability to</a:t>
            </a:r>
          </a:p>
          <a:p>
            <a:pPr lvl="6">
              <a:buFont typeface="Wingdings" pitchFamily="2" charset="2"/>
              <a:buChar char="ü"/>
            </a:pPr>
            <a:r>
              <a:rPr lang="en-GB" sz="3200" b="1" dirty="0" smtClean="0"/>
              <a:t>UNDERSTAND</a:t>
            </a:r>
          </a:p>
          <a:p>
            <a:pPr lvl="6">
              <a:buFont typeface="Wingdings" pitchFamily="2" charset="2"/>
              <a:buChar char="ü"/>
            </a:pPr>
            <a:r>
              <a:rPr lang="en-GB" sz="3200" b="1" dirty="0" smtClean="0"/>
              <a:t>ANALYSE</a:t>
            </a:r>
          </a:p>
          <a:p>
            <a:pPr lvl="6">
              <a:buFont typeface="Wingdings" pitchFamily="2" charset="2"/>
              <a:buChar char="ü"/>
            </a:pPr>
            <a:r>
              <a:rPr lang="en-GB" sz="3200" b="1" dirty="0" smtClean="0"/>
              <a:t>EVALUATE</a:t>
            </a:r>
          </a:p>
          <a:p>
            <a:pPr algn="ctr">
              <a:buNone/>
            </a:pPr>
            <a:r>
              <a:rPr lang="en-GB" sz="2400" b="1" i="1" dirty="0" smtClean="0"/>
              <a:t>NB There will no longer be indicators of (U) (A) (E)</a:t>
            </a:r>
            <a:endParaRPr lang="en-GB" sz="2400" b="1"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468</TotalTime>
  <Words>940</Words>
  <Application>Microsoft Office PowerPoint</Application>
  <PresentationFormat>On-screen Show (4:3)</PresentationFormat>
  <Paragraphs>142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Opulent</vt:lpstr>
      <vt:lpstr>Welcome to Senior School  </vt:lpstr>
      <vt:lpstr>National 6 English Course Overview</vt:lpstr>
      <vt:lpstr>You will develop your skills in the following areas:</vt:lpstr>
      <vt:lpstr>What you will do:</vt:lpstr>
      <vt:lpstr>Our core texts</vt:lpstr>
      <vt:lpstr>Elements</vt:lpstr>
      <vt:lpstr>Folio</vt:lpstr>
      <vt:lpstr>EXAM</vt:lpstr>
      <vt:lpstr>Reading for Understanding (90 mins)</vt:lpstr>
      <vt:lpstr>Slide 10</vt:lpstr>
      <vt:lpstr>Critical Reading (90 mins)</vt:lpstr>
      <vt:lpstr>INTERNAL ASSESSMENT (Unit Assessments)</vt:lpstr>
      <vt:lpstr>Writing Unit Assessment (UA)</vt:lpstr>
      <vt:lpstr>Reading for Understanding UA</vt:lpstr>
      <vt:lpstr>Slide 15</vt:lpstr>
      <vt:lpstr>To succeed?</vt:lpstr>
      <vt:lpstr>Slide 17</vt:lpstr>
      <vt:lpstr>In addition you MUST… </vt:lpstr>
      <vt:lpstr>Slide 19</vt:lpstr>
      <vt:lpstr>Slide 20</vt:lpstr>
      <vt:lpstr>Slide 21</vt:lpstr>
      <vt:lpstr>Slide 22</vt:lpstr>
      <vt:lpstr>Slide 23</vt:lpstr>
      <vt:lpstr>Study Time!</vt:lpstr>
      <vt:lpstr>Slide 25</vt:lpstr>
      <vt:lpstr>Remember: </vt:lpstr>
      <vt:lpstr>Slide 27</vt:lpstr>
      <vt:lpstr>Slide 28</vt:lpstr>
      <vt:lpstr>Failure = Lack of Effort</vt:lpstr>
      <vt:lpstr>Slide 30</vt:lpstr>
      <vt:lpstr>This is the first day of the rest of your life! </vt:lpstr>
      <vt:lpstr>Good Luck!</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NQ5 English Course Overview</dc:title>
  <dc:creator>ASwan</dc:creator>
  <cp:lastModifiedBy>einnes</cp:lastModifiedBy>
  <cp:revision>39</cp:revision>
  <dcterms:created xsi:type="dcterms:W3CDTF">2013-05-13T09:25:25Z</dcterms:created>
  <dcterms:modified xsi:type="dcterms:W3CDTF">2014-06-04T11:33:49Z</dcterms:modified>
</cp:coreProperties>
</file>